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03" r:id="rId2"/>
    <p:sldId id="256" r:id="rId3"/>
    <p:sldId id="465" r:id="rId4"/>
    <p:sldId id="466" r:id="rId5"/>
    <p:sldId id="464" r:id="rId6"/>
    <p:sldId id="463" r:id="rId7"/>
    <p:sldId id="455" r:id="rId8"/>
    <p:sldId id="467" r:id="rId9"/>
    <p:sldId id="263" r:id="rId10"/>
    <p:sldId id="462" r:id="rId11"/>
    <p:sldId id="459" r:id="rId12"/>
    <p:sldId id="461" r:id="rId13"/>
    <p:sldId id="261" r:id="rId14"/>
    <p:sldId id="262" r:id="rId15"/>
    <p:sldId id="264" r:id="rId16"/>
    <p:sldId id="265" r:id="rId17"/>
    <p:sldId id="468" r:id="rId18"/>
    <p:sldId id="266" r:id="rId19"/>
    <p:sldId id="460" r:id="rId20"/>
    <p:sldId id="267" r:id="rId21"/>
    <p:sldId id="469" r:id="rId22"/>
    <p:sldId id="268" r:id="rId23"/>
    <p:sldId id="470" r:id="rId24"/>
    <p:sldId id="269" r:id="rId25"/>
    <p:sldId id="270" r:id="rId26"/>
    <p:sldId id="456" r:id="rId27"/>
  </p:sldIdLst>
  <p:sldSz cx="12192000" cy="6858000"/>
  <p:notesSz cx="9939338" cy="68072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94588"/>
  </p:normalViewPr>
  <p:slideViewPr>
    <p:cSldViewPr snapToGrid="0" snapToObjects="1">
      <p:cViewPr varScale="1">
        <p:scale>
          <a:sx n="80" d="100"/>
          <a:sy n="80" d="100"/>
        </p:scale>
        <p:origin x="32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4307046" cy="341542"/>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5629992" y="1"/>
            <a:ext cx="4307046" cy="341542"/>
          </a:xfrm>
          <a:prstGeom prst="rect">
            <a:avLst/>
          </a:prstGeom>
        </p:spPr>
        <p:txBody>
          <a:bodyPr vert="horz" lIns="91440" tIns="45720" rIns="91440" bIns="45720" rtlCol="0"/>
          <a:lstStyle>
            <a:lvl1pPr algn="r">
              <a:defRPr sz="1200"/>
            </a:lvl1pPr>
          </a:lstStyle>
          <a:p>
            <a:fld id="{57A93C63-50D7-B144-8C5E-8BC4D349875B}" type="datetimeFigureOut">
              <a:rPr kumimoji="1" lang="zh-TW" altLang="en-US" smtClean="0"/>
              <a:t>2024/11/28</a:t>
            </a:fld>
            <a:endParaRPr kumimoji="1" lang="zh-TW" altLang="en-US"/>
          </a:p>
        </p:txBody>
      </p:sp>
      <p:sp>
        <p:nvSpPr>
          <p:cNvPr id="4" name="投影片影像版面配置區 3"/>
          <p:cNvSpPr>
            <a:spLocks noGrp="1" noRot="1" noChangeAspect="1"/>
          </p:cNvSpPr>
          <p:nvPr>
            <p:ph type="sldImg" idx="2"/>
          </p:nvPr>
        </p:nvSpPr>
        <p:spPr>
          <a:xfrm>
            <a:off x="2927350" y="850900"/>
            <a:ext cx="4084638" cy="229711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3934" y="3275965"/>
            <a:ext cx="7951470" cy="2680335"/>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6465659"/>
            <a:ext cx="4307046" cy="341541"/>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5629992" y="6465659"/>
            <a:ext cx="4307046" cy="341541"/>
          </a:xfrm>
          <a:prstGeom prst="rect">
            <a:avLst/>
          </a:prstGeom>
        </p:spPr>
        <p:txBody>
          <a:bodyPr vert="horz" lIns="91440" tIns="45720" rIns="91440" bIns="45720" rtlCol="0" anchor="b"/>
          <a:lstStyle>
            <a:lvl1pPr algn="r">
              <a:defRPr sz="1200"/>
            </a:lvl1pPr>
          </a:lstStyle>
          <a:p>
            <a:fld id="{4FB5979F-D2D4-2040-A850-D0700FEC55EB}" type="slidenum">
              <a:rPr kumimoji="1" lang="zh-TW" altLang="en-US" smtClean="0"/>
              <a:t>‹#›</a:t>
            </a:fld>
            <a:endParaRPr kumimoji="1" lang="zh-TW" altLang="en-US"/>
          </a:p>
        </p:txBody>
      </p:sp>
    </p:spTree>
    <p:extLst>
      <p:ext uri="{BB962C8B-B14F-4D97-AF65-F5344CB8AC3E}">
        <p14:creationId xmlns:p14="http://schemas.microsoft.com/office/powerpoint/2010/main" val="717439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FB5979F-D2D4-2040-A850-D0700FEC55EB}" type="slidenum">
              <a:rPr kumimoji="1" lang="zh-TW" altLang="en-US" smtClean="0"/>
              <a:t>1</a:t>
            </a:fld>
            <a:endParaRPr kumimoji="1" lang="zh-TW" altLang="en-US"/>
          </a:p>
        </p:txBody>
      </p:sp>
    </p:spTree>
    <p:extLst>
      <p:ext uri="{BB962C8B-B14F-4D97-AF65-F5344CB8AC3E}">
        <p14:creationId xmlns:p14="http://schemas.microsoft.com/office/powerpoint/2010/main" val="184546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rPr dirty="0"/>
              <a:t>**</a:t>
            </a:r>
            <a:r>
              <a:rPr dirty="0" err="1"/>
              <a:t>教會</a:t>
            </a:r>
            <a:r>
              <a:rPr dirty="0"/>
              <a:t>：**</a:t>
            </a:r>
            <a:r>
              <a:rPr dirty="0" err="1"/>
              <a:t>馮博士強調全球南北教會之間相互依存與團結的重要性，促進彼此依賴，而非獨立運作</a:t>
            </a:r>
            <a:r>
              <a:rPr dirty="0"/>
              <a:t>。</a:t>
            </a:r>
          </a:p>
          <a:p>
            <a:endParaRPr dirty="0"/>
          </a:p>
          <a:p>
            <a:r>
              <a:rPr dirty="0"/>
              <a:t>**</a:t>
            </a:r>
            <a:r>
              <a:rPr dirty="0" err="1"/>
              <a:t>宣揚與展現</a:t>
            </a:r>
            <a:r>
              <a:rPr dirty="0"/>
              <a:t>：**</a:t>
            </a:r>
            <a:r>
              <a:rPr dirty="0" err="1"/>
              <a:t>宣揚福音不僅僅是通過言語，也應該通過反映基督的生命來表達，將口頭宣講與愛和服事的行動結合起來</a:t>
            </a:r>
            <a:r>
              <a:rPr dirty="0"/>
              <a:t>。</a:t>
            </a:r>
          </a:p>
          <a:p>
            <a:endParaRPr dirty="0"/>
          </a:p>
          <a:p>
            <a:r>
              <a:rPr dirty="0"/>
              <a:t>**</a:t>
            </a:r>
            <a:r>
              <a:rPr dirty="0" err="1"/>
              <a:t>一起</a:t>
            </a:r>
            <a:r>
              <a:rPr dirty="0"/>
              <a:t>：**</a:t>
            </a:r>
            <a:r>
              <a:rPr dirty="0" err="1"/>
              <a:t>大會的目標是縮短不同宗派、文化和世代之間的鴻溝，促進宣教中的協作行動</a:t>
            </a:r>
            <a:r>
              <a:rPr dirty="0"/>
              <a:t>。</a:t>
            </a:r>
          </a:p>
          <a:p>
            <a:endParaRPr dirty="0"/>
          </a:p>
          <a:p>
            <a:r>
              <a:rPr dirty="0"/>
              <a:t>**</a:t>
            </a:r>
            <a:r>
              <a:rPr dirty="0" err="1"/>
              <a:t>謙卑、誠實、簡樸</a:t>
            </a:r>
            <a:r>
              <a:rPr dirty="0"/>
              <a:t>：**</a:t>
            </a:r>
            <a:r>
              <a:rPr dirty="0" err="1"/>
              <a:t>受《開普敦承諾》啟發，馮博士呼籲教會回歸這三個對洛桑運動和全球教會至關重要的價值觀</a:t>
            </a:r>
            <a:r>
              <a:rPr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聆聽</a:t>
            </a:r>
          </a:p>
          <a:p>
            <a:r>
              <a:t>我們的聆聽過程包括一系列有意識的活動，使我們不僅透過聖經和禱告來聆聽上帝，也彼此傾聽。</a:t>
            </a:r>
          </a:p>
          <a:p>
            <a:endParaRPr/>
          </a:p>
          <a:p>
            <a:r>
              <a:t>聚集</a:t>
            </a:r>
          </a:p>
          <a:p>
            <a:r>
              <a:t>自洛桑運動開始以來，聚集在一起一直是核心活動。共同協作能使我們更好地發揮不同的優勢和視角，為了神的國度推動宣教進展。</a:t>
            </a:r>
          </a:p>
          <a:p>
            <a:endParaRPr/>
          </a:p>
          <a:p>
            <a:r>
              <a:t>行動</a:t>
            </a:r>
          </a:p>
          <a:p>
            <a:r>
              <a:t>我們對神使命的回應需要付諸行動。我們的最終目標是催化全球教會內的合作，加速萬民和下一代的門徒培育，並塑造2050年及以後的世界。</a:t>
            </a:r>
          </a:p>
          <a:p>
            <a:endParaRPr/>
          </a:p>
          <a:p>
            <a:r>
              <a:t>禱告</a:t>
            </a:r>
          </a:p>
          <a:p>
            <a:r>
              <a:t>透過禱告聆聽上帝，是涵蓋洛桑四期旅程每個環節的重要活動。在洛桑代禱工作小組的指導下，各種禱告倡議正在我們的地區聚會之前積極進行。</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congress.lausanne.org</a:t>
            </a:r>
            <a:r>
              <a:rPr lang="en-US" dirty="0"/>
              <a:t>/the-25-collaborate-session-gaps/</a:t>
            </a:r>
            <a:endParaRPr lang="en-TW" dirty="0"/>
          </a:p>
        </p:txBody>
      </p:sp>
      <p:sp>
        <p:nvSpPr>
          <p:cNvPr id="4" name="Slide Number Placeholder 3"/>
          <p:cNvSpPr>
            <a:spLocks noGrp="1"/>
          </p:cNvSpPr>
          <p:nvPr>
            <p:ph type="sldNum" sz="quarter" idx="5"/>
          </p:nvPr>
        </p:nvSpPr>
        <p:spPr/>
        <p:txBody>
          <a:bodyPr/>
          <a:lstStyle/>
          <a:p>
            <a:fld id="{558B85CE-3E98-DF45-98EA-CC7542A5721A}" type="slidenum">
              <a:rPr lang="en-TW" smtClean="0"/>
              <a:t>19</a:t>
            </a:fld>
            <a:endParaRPr lang="en-TW"/>
          </a:p>
        </p:txBody>
      </p:sp>
    </p:spTree>
    <p:extLst>
      <p:ext uri="{BB962C8B-B14F-4D97-AF65-F5344CB8AC3E}">
        <p14:creationId xmlns:p14="http://schemas.microsoft.com/office/powerpoint/2010/main" val="3234924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58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訂版面配置">
    <p:bg>
      <p:bgPr>
        <a:blipFill dpi="0" rotWithShape="1">
          <a:blip r:embed="rId2" cstate="email">
            <a:extLst>
              <a:ext uri="{BEBA8EAE-BF5A-486C-A8C5-ECC9F3942E4B}">
                <a14:imgProps xmlns:a14="http://schemas.microsoft.com/office/drawing/2010/main">
                  <a14:imgLayer r:embed="rId3">
                    <a14:imgEffect>
                      <a14:brightnessContrast contrast="-4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62564D9-1CCB-8E4D-9510-CDFAA43EDDF1}"/>
              </a:ext>
            </a:extLst>
          </p:cNvPr>
          <p:cNvSpPr>
            <a:spLocks noGrp="1"/>
          </p:cNvSpPr>
          <p:nvPr>
            <p:ph type="body" idx="13" hasCustomPrompt="1"/>
          </p:nvPr>
        </p:nvSpPr>
        <p:spPr>
          <a:xfrm>
            <a:off x="9582149" y="6289012"/>
            <a:ext cx="2360819"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Bernard </a:t>
            </a:r>
            <a:r>
              <a:rPr lang="en-US" altLang="zh-TW" dirty="0" err="1"/>
              <a:t>Hermant</a:t>
            </a:r>
            <a:r>
              <a:rPr lang="en-US" altLang="zh-TW" dirty="0"/>
              <a:t> on </a:t>
            </a:r>
            <a:r>
              <a:rPr lang="en-US" altLang="zh-TW" dirty="0" err="1"/>
              <a:t>Unsplash</a:t>
            </a:r>
            <a:endParaRPr lang="en-US" altLang="zh-TW" dirty="0">
              <a:effectLst/>
            </a:endParaRPr>
          </a:p>
        </p:txBody>
      </p:sp>
      <p:sp>
        <p:nvSpPr>
          <p:cNvPr id="6" name="圓角化對角線角落矩形 5">
            <a:extLst>
              <a:ext uri="{FF2B5EF4-FFF2-40B4-BE49-F238E27FC236}">
                <a16:creationId xmlns:a16="http://schemas.microsoft.com/office/drawing/2014/main" id="{6E8807FE-93DD-904E-80C1-A89B91B4DC77}"/>
              </a:ext>
            </a:extLst>
          </p:cNvPr>
          <p:cNvSpPr/>
          <p:nvPr userDrawn="1"/>
        </p:nvSpPr>
        <p:spPr>
          <a:xfrm>
            <a:off x="300250" y="163773"/>
            <a:ext cx="11502543" cy="5941605"/>
          </a:xfrm>
          <a:prstGeom prst="round2DiagRect">
            <a:avLst/>
          </a:prstGeom>
          <a:solidFill>
            <a:schemeClr val="bg1">
              <a:alpha val="60000"/>
            </a:schemeClr>
          </a:solidFill>
          <a:ln>
            <a:solidFill>
              <a:srgbClr val="DEC4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7" name="圖片 6">
            <a:extLst>
              <a:ext uri="{FF2B5EF4-FFF2-40B4-BE49-F238E27FC236}">
                <a16:creationId xmlns:a16="http://schemas.microsoft.com/office/drawing/2014/main" id="{B14C1904-86C4-164D-931D-C9AB495A6B4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Tree>
    <p:extLst>
      <p:ext uri="{BB962C8B-B14F-4D97-AF65-F5344CB8AC3E}">
        <p14:creationId xmlns:p14="http://schemas.microsoft.com/office/powerpoint/2010/main" val="45782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訂版面配置">
    <p:bg>
      <p:bgPr>
        <a:blipFill dpi="0" rotWithShape="1">
          <a:blip r:embed="rId2" cstate="email">
            <a:extLst>
              <a:ext uri="{BEBA8EAE-BF5A-486C-A8C5-ECC9F3942E4B}">
                <a14:imgProps xmlns:a14="http://schemas.microsoft.com/office/drawing/2010/main">
                  <a14:imgLayer r:embed="rId3">
                    <a14:imgEffect>
                      <a14:brightnessContrast bright="12000" contrast="-69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9B56A2-76FE-C64E-BE44-0D945BDDBAA1}"/>
              </a:ext>
            </a:extLst>
          </p:cNvPr>
          <p:cNvSpPr>
            <a:spLocks noGrp="1"/>
          </p:cNvSpPr>
          <p:nvPr>
            <p:ph type="body" idx="13" hasCustomPrompt="1"/>
          </p:nvPr>
        </p:nvSpPr>
        <p:spPr>
          <a:xfrm>
            <a:off x="9544050" y="6289012"/>
            <a:ext cx="2398919"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Patrick </a:t>
            </a:r>
            <a:r>
              <a:rPr lang="en-US" altLang="zh-TW" dirty="0" err="1"/>
              <a:t>Tomasso</a:t>
            </a:r>
            <a:r>
              <a:rPr lang="en-US" altLang="zh-TW" dirty="0"/>
              <a:t> on </a:t>
            </a:r>
            <a:r>
              <a:rPr lang="en-US" altLang="zh-TW" dirty="0" err="1"/>
              <a:t>Unsplash</a:t>
            </a:r>
            <a:endParaRPr lang="en-US" altLang="zh-TW" dirty="0">
              <a:effectLst/>
            </a:endParaRPr>
          </a:p>
        </p:txBody>
      </p:sp>
      <p:sp>
        <p:nvSpPr>
          <p:cNvPr id="4" name="圓角化對角線角落矩形 3">
            <a:extLst>
              <a:ext uri="{FF2B5EF4-FFF2-40B4-BE49-F238E27FC236}">
                <a16:creationId xmlns:a16="http://schemas.microsoft.com/office/drawing/2014/main" id="{A0AA034C-D4C5-7647-933A-9B0D9E6A95AE}"/>
              </a:ext>
            </a:extLst>
          </p:cNvPr>
          <p:cNvSpPr/>
          <p:nvPr userDrawn="1"/>
        </p:nvSpPr>
        <p:spPr>
          <a:xfrm>
            <a:off x="300250" y="163773"/>
            <a:ext cx="11502543" cy="5941605"/>
          </a:xfrm>
          <a:prstGeom prst="round2Diag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5" name="圖片 4">
            <a:extLst>
              <a:ext uri="{FF2B5EF4-FFF2-40B4-BE49-F238E27FC236}">
                <a16:creationId xmlns:a16="http://schemas.microsoft.com/office/drawing/2014/main" id="{22BC6775-5A08-AC41-BAA3-8C0419E9F5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Tree>
    <p:extLst>
      <p:ext uri="{BB962C8B-B14F-4D97-AF65-F5344CB8AC3E}">
        <p14:creationId xmlns:p14="http://schemas.microsoft.com/office/powerpoint/2010/main" val="574372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標題及內容">
    <p:bg>
      <p:bgPr>
        <a:blipFill dpi="0" rotWithShape="1">
          <a:blip r:embed="rId2" cstate="email">
            <a:extLst>
              <a:ext uri="{BEBA8EAE-BF5A-486C-A8C5-ECC9F3942E4B}">
                <a14:imgProps xmlns:a14="http://schemas.microsoft.com/office/drawing/2010/main">
                  <a14:imgLayer r:embed="rId3">
                    <a14:imgEffect>
                      <a14:brightnessContrast bright="-53000" contras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圓角化對角線角落矩形 6">
            <a:extLst>
              <a:ext uri="{FF2B5EF4-FFF2-40B4-BE49-F238E27FC236}">
                <a16:creationId xmlns:a16="http://schemas.microsoft.com/office/drawing/2014/main" id="{3E0A8F56-AC1C-EC47-8508-5A36C724B1D1}"/>
              </a:ext>
            </a:extLst>
          </p:cNvPr>
          <p:cNvSpPr/>
          <p:nvPr userDrawn="1"/>
        </p:nvSpPr>
        <p:spPr>
          <a:xfrm>
            <a:off x="300250" y="163773"/>
            <a:ext cx="11502543" cy="5941605"/>
          </a:xfrm>
          <a:prstGeom prst="round2DiagRect">
            <a:avLst/>
          </a:prstGeom>
          <a:solidFill>
            <a:schemeClr val="bg1">
              <a:alpha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8" name="圖片 7">
            <a:extLst>
              <a:ext uri="{FF2B5EF4-FFF2-40B4-BE49-F238E27FC236}">
                <a16:creationId xmlns:a16="http://schemas.microsoft.com/office/drawing/2014/main" id="{58BA3772-965E-4F4C-AC18-C1932596E4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9" name="Text Placeholder 2">
            <a:extLst>
              <a:ext uri="{FF2B5EF4-FFF2-40B4-BE49-F238E27FC236}">
                <a16:creationId xmlns:a16="http://schemas.microsoft.com/office/drawing/2014/main" id="{A1049CBC-24E8-5D48-B8A9-B623D577C603}"/>
              </a:ext>
            </a:extLst>
          </p:cNvPr>
          <p:cNvSpPr>
            <a:spLocks noGrp="1"/>
          </p:cNvSpPr>
          <p:nvPr>
            <p:ph type="body" idx="13" hasCustomPrompt="1"/>
          </p:nvPr>
        </p:nvSpPr>
        <p:spPr>
          <a:xfrm>
            <a:off x="9420226" y="6289012"/>
            <a:ext cx="238256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Bernard </a:t>
            </a:r>
            <a:r>
              <a:rPr lang="en-US" altLang="zh-TW" dirty="0" err="1"/>
              <a:t>Hermant</a:t>
            </a:r>
            <a:r>
              <a:rPr lang="en-US" altLang="zh-TW" dirty="0"/>
              <a:t> on </a:t>
            </a:r>
            <a:r>
              <a:rPr lang="en-US" altLang="zh-TW" dirty="0" err="1"/>
              <a:t>Unsplash</a:t>
            </a:r>
            <a:endParaRPr lang="en-US" altLang="zh-TW" dirty="0">
              <a:effectLst/>
            </a:endParaRPr>
          </a:p>
        </p:txBody>
      </p:sp>
    </p:spTree>
    <p:extLst>
      <p:ext uri="{BB962C8B-B14F-4D97-AF65-F5344CB8AC3E}">
        <p14:creationId xmlns:p14="http://schemas.microsoft.com/office/powerpoint/2010/main" val="3352500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訂版面配置">
    <p:bg>
      <p:bgPr>
        <a:blipFill dpi="0" rotWithShape="1">
          <a:blip r:embed="rId2" cstate="email">
            <a:extLst>
              <a:ext uri="{BEBA8EAE-BF5A-486C-A8C5-ECC9F3942E4B}">
                <a14:imgProps xmlns:a14="http://schemas.microsoft.com/office/drawing/2010/main">
                  <a14:imgLayer r:embed="rId3">
                    <a14:imgEffect>
                      <a14:brightnessContrast contrast="-68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圓角化對角線角落矩形 2">
            <a:extLst>
              <a:ext uri="{FF2B5EF4-FFF2-40B4-BE49-F238E27FC236}">
                <a16:creationId xmlns:a16="http://schemas.microsoft.com/office/drawing/2014/main" id="{665C7B6B-108F-C34C-A021-0E72A3A0701B}"/>
              </a:ext>
            </a:extLst>
          </p:cNvPr>
          <p:cNvSpPr/>
          <p:nvPr userDrawn="1"/>
        </p:nvSpPr>
        <p:spPr>
          <a:xfrm>
            <a:off x="300250" y="163773"/>
            <a:ext cx="11502543" cy="5941605"/>
          </a:xfrm>
          <a:prstGeom prst="round2DiagRect">
            <a:avLst/>
          </a:prstGeom>
          <a:solidFill>
            <a:schemeClr val="bg1">
              <a:alpha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4" name="圖片 3">
            <a:extLst>
              <a:ext uri="{FF2B5EF4-FFF2-40B4-BE49-F238E27FC236}">
                <a16:creationId xmlns:a16="http://schemas.microsoft.com/office/drawing/2014/main" id="{FCD4AA58-26CD-5B48-B74D-AF861707E6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5" name="Text Placeholder 2">
            <a:extLst>
              <a:ext uri="{FF2B5EF4-FFF2-40B4-BE49-F238E27FC236}">
                <a16:creationId xmlns:a16="http://schemas.microsoft.com/office/drawing/2014/main" id="{8A2F7303-DE9D-B941-B487-AE229A6CC87C}"/>
              </a:ext>
            </a:extLst>
          </p:cNvPr>
          <p:cNvSpPr>
            <a:spLocks noGrp="1"/>
          </p:cNvSpPr>
          <p:nvPr>
            <p:ph type="body" idx="13" hasCustomPrompt="1"/>
          </p:nvPr>
        </p:nvSpPr>
        <p:spPr>
          <a:xfrm>
            <a:off x="9420226" y="6289012"/>
            <a:ext cx="238256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t>
            </a:r>
            <a:r>
              <a:rPr lang="en-US" altLang="zh-TW" dirty="0" err="1"/>
              <a:t>charlesdeluvio</a:t>
            </a:r>
            <a:r>
              <a:rPr lang="en-US" altLang="zh-TW" dirty="0"/>
              <a:t> on </a:t>
            </a:r>
            <a:r>
              <a:rPr lang="en-US" altLang="zh-TW" dirty="0" err="1"/>
              <a:t>Unsplash</a:t>
            </a:r>
            <a:endParaRPr lang="en-US" altLang="zh-TW" dirty="0">
              <a:effectLst/>
            </a:endParaRPr>
          </a:p>
        </p:txBody>
      </p:sp>
    </p:spTree>
    <p:extLst>
      <p:ext uri="{BB962C8B-B14F-4D97-AF65-F5344CB8AC3E}">
        <p14:creationId xmlns:p14="http://schemas.microsoft.com/office/powerpoint/2010/main" val="1613697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自訂版面配置">
    <p:bg>
      <p:bgPr>
        <a:blipFill dpi="0" rotWithShape="1">
          <a:blip r:embed="rId2" cstate="email">
            <a:extLst>
              <a:ext uri="{BEBA8EAE-BF5A-486C-A8C5-ECC9F3942E4B}">
                <a14:imgProps xmlns:a14="http://schemas.microsoft.com/office/drawing/2010/main">
                  <a14:imgLayer r:embed="rId3">
                    <a14:imgEffect>
                      <a14:brightnessContrast contrast="-6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圓角化對角線角落矩形 2">
            <a:extLst>
              <a:ext uri="{FF2B5EF4-FFF2-40B4-BE49-F238E27FC236}">
                <a16:creationId xmlns:a16="http://schemas.microsoft.com/office/drawing/2014/main" id="{DCC05040-9C5B-C346-AA51-7F4F19EA9B6F}"/>
              </a:ext>
            </a:extLst>
          </p:cNvPr>
          <p:cNvSpPr/>
          <p:nvPr userDrawn="1"/>
        </p:nvSpPr>
        <p:spPr>
          <a:xfrm>
            <a:off x="300250" y="163773"/>
            <a:ext cx="11502543" cy="5941605"/>
          </a:xfrm>
          <a:prstGeom prst="round2DiagRect">
            <a:avLst/>
          </a:prstGeom>
          <a:solidFill>
            <a:schemeClr val="bg1">
              <a:alpha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4" name="圖片 3">
            <a:extLst>
              <a:ext uri="{FF2B5EF4-FFF2-40B4-BE49-F238E27FC236}">
                <a16:creationId xmlns:a16="http://schemas.microsoft.com/office/drawing/2014/main" id="{54F33FB3-9F30-3448-9F5E-953C0E1E372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5" name="Text Placeholder 2">
            <a:extLst>
              <a:ext uri="{FF2B5EF4-FFF2-40B4-BE49-F238E27FC236}">
                <a16:creationId xmlns:a16="http://schemas.microsoft.com/office/drawing/2014/main" id="{C861CD54-633B-C64D-8175-39269FC1DBCA}"/>
              </a:ext>
            </a:extLst>
          </p:cNvPr>
          <p:cNvSpPr>
            <a:spLocks noGrp="1"/>
          </p:cNvSpPr>
          <p:nvPr>
            <p:ph type="body" idx="13" hasCustomPrompt="1"/>
          </p:nvPr>
        </p:nvSpPr>
        <p:spPr>
          <a:xfrm>
            <a:off x="9420226" y="6289012"/>
            <a:ext cx="238256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Dustin </a:t>
            </a:r>
            <a:r>
              <a:rPr lang="en-US" altLang="zh-TW" dirty="0" err="1"/>
              <a:t>Humes</a:t>
            </a:r>
            <a:r>
              <a:rPr lang="en-US" altLang="zh-TW" dirty="0"/>
              <a:t> on </a:t>
            </a:r>
            <a:r>
              <a:rPr lang="en-US" altLang="zh-TW" dirty="0" err="1"/>
              <a:t>Unsplash</a:t>
            </a:r>
            <a:endParaRPr lang="en-US" altLang="zh-TW" dirty="0">
              <a:effectLst/>
            </a:endParaRPr>
          </a:p>
        </p:txBody>
      </p:sp>
    </p:spTree>
    <p:extLst>
      <p:ext uri="{BB962C8B-B14F-4D97-AF65-F5344CB8AC3E}">
        <p14:creationId xmlns:p14="http://schemas.microsoft.com/office/powerpoint/2010/main" val="954511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自訂版面配置">
    <p:bg>
      <p:bgPr>
        <a:blipFill dpi="0" rotWithShape="1">
          <a:blip r:embed="rId2" cstate="email">
            <a:extLst>
              <a:ext uri="{BEBA8EAE-BF5A-486C-A8C5-ECC9F3942E4B}">
                <a14:imgProps xmlns:a14="http://schemas.microsoft.com/office/drawing/2010/main">
                  <a14:imgLayer r:embed="rId3">
                    <a14:imgEffect>
                      <a14:brightnessContrast contrast="-5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圓角化對角線角落矩形 2">
            <a:extLst>
              <a:ext uri="{FF2B5EF4-FFF2-40B4-BE49-F238E27FC236}">
                <a16:creationId xmlns:a16="http://schemas.microsoft.com/office/drawing/2014/main" id="{ECCFCF66-779D-C944-B402-9117770EC765}"/>
              </a:ext>
            </a:extLst>
          </p:cNvPr>
          <p:cNvSpPr/>
          <p:nvPr userDrawn="1"/>
        </p:nvSpPr>
        <p:spPr>
          <a:xfrm>
            <a:off x="300250" y="163773"/>
            <a:ext cx="11502543" cy="5941605"/>
          </a:xfrm>
          <a:prstGeom prst="round2DiagRect">
            <a:avLst/>
          </a:prstGeom>
          <a:solidFill>
            <a:schemeClr val="bg1">
              <a:alpha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4" name="圖片 3">
            <a:extLst>
              <a:ext uri="{FF2B5EF4-FFF2-40B4-BE49-F238E27FC236}">
                <a16:creationId xmlns:a16="http://schemas.microsoft.com/office/drawing/2014/main" id="{13B6DA14-7B75-C24D-A585-058E4CF377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5" name="Text Placeholder 2">
            <a:extLst>
              <a:ext uri="{FF2B5EF4-FFF2-40B4-BE49-F238E27FC236}">
                <a16:creationId xmlns:a16="http://schemas.microsoft.com/office/drawing/2014/main" id="{25AAA9E2-ABAE-314F-8E3A-73109AAAF2C4}"/>
              </a:ext>
            </a:extLst>
          </p:cNvPr>
          <p:cNvSpPr>
            <a:spLocks noGrp="1"/>
          </p:cNvSpPr>
          <p:nvPr>
            <p:ph type="body" idx="13" hasCustomPrompt="1"/>
          </p:nvPr>
        </p:nvSpPr>
        <p:spPr>
          <a:xfrm>
            <a:off x="9420226" y="6289012"/>
            <a:ext cx="238256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Annie Spratt on </a:t>
            </a:r>
            <a:r>
              <a:rPr lang="en-US" altLang="zh-TW" dirty="0" err="1"/>
              <a:t>Unsplash</a:t>
            </a:r>
            <a:endParaRPr lang="en-US" altLang="zh-TW" dirty="0">
              <a:effectLst/>
            </a:endParaRPr>
          </a:p>
        </p:txBody>
      </p:sp>
    </p:spTree>
    <p:extLst>
      <p:ext uri="{BB962C8B-B14F-4D97-AF65-F5344CB8AC3E}">
        <p14:creationId xmlns:p14="http://schemas.microsoft.com/office/powerpoint/2010/main" val="266236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含標題的圖片">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圓角化對角線角落矩形 7">
            <a:extLst>
              <a:ext uri="{FF2B5EF4-FFF2-40B4-BE49-F238E27FC236}">
                <a16:creationId xmlns:a16="http://schemas.microsoft.com/office/drawing/2014/main" id="{1307388D-F8B1-DD4F-977D-650A3AB9A930}"/>
              </a:ext>
            </a:extLst>
          </p:cNvPr>
          <p:cNvSpPr/>
          <p:nvPr userDrawn="1"/>
        </p:nvSpPr>
        <p:spPr>
          <a:xfrm>
            <a:off x="300250" y="163773"/>
            <a:ext cx="11502543" cy="5941605"/>
          </a:xfrm>
          <a:prstGeom prst="round2DiagRect">
            <a:avLst/>
          </a:prstGeom>
          <a:solidFill>
            <a:schemeClr val="bg1">
              <a:alpha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9" name="圖片 8">
            <a:extLst>
              <a:ext uri="{FF2B5EF4-FFF2-40B4-BE49-F238E27FC236}">
                <a16:creationId xmlns:a16="http://schemas.microsoft.com/office/drawing/2014/main" id="{A33B79D8-D4B9-FA44-BB9C-7110E5E3EF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10" name="Text Placeholder 2">
            <a:extLst>
              <a:ext uri="{FF2B5EF4-FFF2-40B4-BE49-F238E27FC236}">
                <a16:creationId xmlns:a16="http://schemas.microsoft.com/office/drawing/2014/main" id="{23533AE0-9EF8-4E41-8F8D-E4A978CBCFDF}"/>
              </a:ext>
            </a:extLst>
          </p:cNvPr>
          <p:cNvSpPr>
            <a:spLocks noGrp="1"/>
          </p:cNvSpPr>
          <p:nvPr>
            <p:ph type="body" idx="13" hasCustomPrompt="1"/>
          </p:nvPr>
        </p:nvSpPr>
        <p:spPr>
          <a:xfrm>
            <a:off x="9772650" y="6289012"/>
            <a:ext cx="217031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Martin Martz on </a:t>
            </a:r>
            <a:r>
              <a:rPr lang="en-US" altLang="zh-TW" dirty="0" err="1"/>
              <a:t>Unsplash</a:t>
            </a:r>
            <a:endParaRPr lang="en-US" altLang="zh-TW" dirty="0">
              <a:effectLst/>
            </a:endParaRPr>
          </a:p>
        </p:txBody>
      </p:sp>
    </p:spTree>
    <p:extLst>
      <p:ext uri="{BB962C8B-B14F-4D97-AF65-F5344CB8AC3E}">
        <p14:creationId xmlns:p14="http://schemas.microsoft.com/office/powerpoint/2010/main" val="1440671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空白">
    <p:bg>
      <p:bgPr>
        <a:blipFill dpi="0" rotWithShape="1">
          <a:blip r:embed="rId2" cstate="email">
            <a:extLst>
              <a:ext uri="{BEBA8EAE-BF5A-486C-A8C5-ECC9F3942E4B}">
                <a14:imgProps xmlns:a14="http://schemas.microsoft.com/office/drawing/2010/main">
                  <a14:imgLayer r:embed="rId3">
                    <a14:imgEffect>
                      <a14:brightnessContrast contrast="-4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圓角化對角線角落矩形 4">
            <a:extLst>
              <a:ext uri="{FF2B5EF4-FFF2-40B4-BE49-F238E27FC236}">
                <a16:creationId xmlns:a16="http://schemas.microsoft.com/office/drawing/2014/main" id="{E6424696-9825-8247-B440-83A95F98C22E}"/>
              </a:ext>
            </a:extLst>
          </p:cNvPr>
          <p:cNvSpPr/>
          <p:nvPr userDrawn="1"/>
        </p:nvSpPr>
        <p:spPr>
          <a:xfrm>
            <a:off x="300250" y="163773"/>
            <a:ext cx="11502543" cy="5941605"/>
          </a:xfrm>
          <a:prstGeom prst="round2DiagRect">
            <a:avLst/>
          </a:prstGeom>
          <a:solidFill>
            <a:schemeClr val="bg1">
              <a:alpha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6" name="圖片 5">
            <a:extLst>
              <a:ext uri="{FF2B5EF4-FFF2-40B4-BE49-F238E27FC236}">
                <a16:creationId xmlns:a16="http://schemas.microsoft.com/office/drawing/2014/main" id="{06249595-5902-CE4E-BD1B-31D4C1CC92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7" name="Text Placeholder 2">
            <a:extLst>
              <a:ext uri="{FF2B5EF4-FFF2-40B4-BE49-F238E27FC236}">
                <a16:creationId xmlns:a16="http://schemas.microsoft.com/office/drawing/2014/main" id="{9F1E5D3E-550E-C545-B5CD-6C4FF60E9F59}"/>
              </a:ext>
            </a:extLst>
          </p:cNvPr>
          <p:cNvSpPr>
            <a:spLocks noGrp="1"/>
          </p:cNvSpPr>
          <p:nvPr>
            <p:ph type="body" idx="13" hasCustomPrompt="1"/>
          </p:nvPr>
        </p:nvSpPr>
        <p:spPr>
          <a:xfrm>
            <a:off x="9448801" y="6289012"/>
            <a:ext cx="249416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t>
            </a:r>
            <a:r>
              <a:rPr lang="en-US" altLang="zh-TW" dirty="0" err="1"/>
              <a:t>manu</a:t>
            </a:r>
            <a:r>
              <a:rPr lang="en-US" altLang="zh-TW" dirty="0"/>
              <a:t> </a:t>
            </a:r>
            <a:r>
              <a:rPr lang="en-US" altLang="zh-TW" dirty="0" err="1"/>
              <a:t>schwendener</a:t>
            </a:r>
            <a:r>
              <a:rPr lang="en-US" altLang="zh-TW" dirty="0"/>
              <a:t> on </a:t>
            </a:r>
            <a:r>
              <a:rPr lang="en-US" altLang="zh-TW" dirty="0" err="1"/>
              <a:t>Unsplash</a:t>
            </a:r>
            <a:endParaRPr lang="en-US" altLang="zh-TW" dirty="0">
              <a:effectLst/>
            </a:endParaRPr>
          </a:p>
        </p:txBody>
      </p:sp>
    </p:spTree>
    <p:extLst>
      <p:ext uri="{BB962C8B-B14F-4D97-AF65-F5344CB8AC3E}">
        <p14:creationId xmlns:p14="http://schemas.microsoft.com/office/powerpoint/2010/main" val="2176443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自訂版面配置">
    <p:bg>
      <p:bgPr>
        <a:blipFill dpi="0" rotWithShape="1">
          <a:blip r:embed="rId2" cstate="email">
            <a:extLst>
              <a:ext uri="{BEBA8EAE-BF5A-486C-A8C5-ECC9F3942E4B}">
                <a14:imgProps xmlns:a14="http://schemas.microsoft.com/office/drawing/2010/main">
                  <a14:imgLayer r:embed="rId3">
                    <a14:imgEffect>
                      <a14:brightnessContrast contrast="-6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圓角化對角線角落矩形 2">
            <a:extLst>
              <a:ext uri="{FF2B5EF4-FFF2-40B4-BE49-F238E27FC236}">
                <a16:creationId xmlns:a16="http://schemas.microsoft.com/office/drawing/2014/main" id="{99CF3B3D-C0FD-8245-931A-9BB6F4E2576D}"/>
              </a:ext>
            </a:extLst>
          </p:cNvPr>
          <p:cNvSpPr/>
          <p:nvPr userDrawn="1"/>
        </p:nvSpPr>
        <p:spPr>
          <a:xfrm>
            <a:off x="300250" y="163773"/>
            <a:ext cx="11502543" cy="5941605"/>
          </a:xfrm>
          <a:prstGeom prst="round2DiagRect">
            <a:avLst/>
          </a:prstGeom>
          <a:solidFill>
            <a:schemeClr val="bg1">
              <a:alpha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4" name="圖片 3">
            <a:extLst>
              <a:ext uri="{FF2B5EF4-FFF2-40B4-BE49-F238E27FC236}">
                <a16:creationId xmlns:a16="http://schemas.microsoft.com/office/drawing/2014/main" id="{768EF054-A0C6-0C49-A5E4-EC33CFDEADF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5" name="Text Placeholder 2">
            <a:extLst>
              <a:ext uri="{FF2B5EF4-FFF2-40B4-BE49-F238E27FC236}">
                <a16:creationId xmlns:a16="http://schemas.microsoft.com/office/drawing/2014/main" id="{2E5AB31A-C057-F340-BE59-BF3D01CA776C}"/>
              </a:ext>
            </a:extLst>
          </p:cNvPr>
          <p:cNvSpPr>
            <a:spLocks noGrp="1"/>
          </p:cNvSpPr>
          <p:nvPr>
            <p:ph type="body" idx="13" hasCustomPrompt="1"/>
          </p:nvPr>
        </p:nvSpPr>
        <p:spPr>
          <a:xfrm>
            <a:off x="9420226" y="6289012"/>
            <a:ext cx="238256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Annie Spratt on </a:t>
            </a:r>
            <a:r>
              <a:rPr lang="en-US" altLang="zh-TW" dirty="0" err="1"/>
              <a:t>Unsplash</a:t>
            </a:r>
            <a:endParaRPr lang="en-US" altLang="zh-TW" dirty="0">
              <a:effectLst/>
            </a:endParaRPr>
          </a:p>
        </p:txBody>
      </p:sp>
    </p:spTree>
    <p:extLst>
      <p:ext uri="{BB962C8B-B14F-4D97-AF65-F5344CB8AC3E}">
        <p14:creationId xmlns:p14="http://schemas.microsoft.com/office/powerpoint/2010/main" val="570726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章節標題">
    <p:bg>
      <p:bgPr>
        <a:blipFill dpi="0" rotWithShape="1">
          <a:blip r:embed="rId2" cstate="email">
            <a:extLst>
              <a:ext uri="{BEBA8EAE-BF5A-486C-A8C5-ECC9F3942E4B}">
                <a14:imgProps xmlns:a14="http://schemas.microsoft.com/office/drawing/2010/main">
                  <a14:imgLayer r:embed="rId3">
                    <a14:imgEffect>
                      <a14:brightnessContrast contrast="-4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圓角化對角線角落矩形 6">
            <a:extLst>
              <a:ext uri="{FF2B5EF4-FFF2-40B4-BE49-F238E27FC236}">
                <a16:creationId xmlns:a16="http://schemas.microsoft.com/office/drawing/2014/main" id="{4F7F1BF7-BC08-B34F-9E99-40CD00B1B3D2}"/>
              </a:ext>
            </a:extLst>
          </p:cNvPr>
          <p:cNvSpPr/>
          <p:nvPr userDrawn="1"/>
        </p:nvSpPr>
        <p:spPr>
          <a:xfrm>
            <a:off x="300250" y="163773"/>
            <a:ext cx="11502543" cy="5941605"/>
          </a:xfrm>
          <a:prstGeom prst="round2DiagRect">
            <a:avLst/>
          </a:prstGeom>
          <a:solidFill>
            <a:schemeClr val="bg1">
              <a:alpha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8" name="圖片 7">
            <a:extLst>
              <a:ext uri="{FF2B5EF4-FFF2-40B4-BE49-F238E27FC236}">
                <a16:creationId xmlns:a16="http://schemas.microsoft.com/office/drawing/2014/main" id="{3ABDAAFB-D864-1542-8E97-434A2BD93BE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9" name="Text Placeholder 2">
            <a:extLst>
              <a:ext uri="{FF2B5EF4-FFF2-40B4-BE49-F238E27FC236}">
                <a16:creationId xmlns:a16="http://schemas.microsoft.com/office/drawing/2014/main" id="{B8893DC9-B75D-6442-A968-E52E67AD0569}"/>
              </a:ext>
            </a:extLst>
          </p:cNvPr>
          <p:cNvSpPr>
            <a:spLocks noGrp="1"/>
          </p:cNvSpPr>
          <p:nvPr>
            <p:ph type="body" idx="13" hasCustomPrompt="1"/>
          </p:nvPr>
        </p:nvSpPr>
        <p:spPr>
          <a:xfrm>
            <a:off x="9925050" y="6289012"/>
            <a:ext cx="201791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t>
            </a:r>
            <a:r>
              <a:rPr lang="en-US" altLang="zh-TW" dirty="0" err="1"/>
              <a:t>Shapelined</a:t>
            </a:r>
            <a:r>
              <a:rPr lang="en-US" altLang="zh-TW" dirty="0"/>
              <a:t> on </a:t>
            </a:r>
            <a:r>
              <a:rPr lang="en-US" altLang="zh-TW" dirty="0" err="1"/>
              <a:t>Unsplash</a:t>
            </a:r>
            <a:endParaRPr lang="en-US" altLang="zh-TW" dirty="0">
              <a:effectLst/>
            </a:endParaRPr>
          </a:p>
        </p:txBody>
      </p:sp>
    </p:spTree>
    <p:extLst>
      <p:ext uri="{BB962C8B-B14F-4D97-AF65-F5344CB8AC3E}">
        <p14:creationId xmlns:p14="http://schemas.microsoft.com/office/powerpoint/2010/main" val="170442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自訂版面配置">
    <p:bg>
      <p:bgPr>
        <a:blipFill dpi="0" rotWithShape="1">
          <a:blip r:embed="rId2" cstate="email">
            <a:extLst>
              <a:ext uri="{BEBA8EAE-BF5A-486C-A8C5-ECC9F3942E4B}">
                <a14:imgProps xmlns:a14="http://schemas.microsoft.com/office/drawing/2010/main">
                  <a14:imgLayer r:embed="rId3">
                    <a14:imgEffect>
                      <a14:brightnessContrast contrast="-5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圓角化對角線角落矩形 2">
            <a:extLst>
              <a:ext uri="{FF2B5EF4-FFF2-40B4-BE49-F238E27FC236}">
                <a16:creationId xmlns:a16="http://schemas.microsoft.com/office/drawing/2014/main" id="{DA7A400F-4CFC-5E4D-98D5-6915427A7589}"/>
              </a:ext>
            </a:extLst>
          </p:cNvPr>
          <p:cNvSpPr/>
          <p:nvPr userDrawn="1"/>
        </p:nvSpPr>
        <p:spPr>
          <a:xfrm>
            <a:off x="300250" y="163773"/>
            <a:ext cx="11502543" cy="5941605"/>
          </a:xfrm>
          <a:prstGeom prst="round2DiagRect">
            <a:avLst/>
          </a:prstGeom>
          <a:solidFill>
            <a:schemeClr val="bg1">
              <a:alpha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4" name="圖片 3">
            <a:extLst>
              <a:ext uri="{FF2B5EF4-FFF2-40B4-BE49-F238E27FC236}">
                <a16:creationId xmlns:a16="http://schemas.microsoft.com/office/drawing/2014/main" id="{8CD0091A-7907-6A41-A7E1-D35CBE0640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5" name="Text Placeholder 2">
            <a:extLst>
              <a:ext uri="{FF2B5EF4-FFF2-40B4-BE49-F238E27FC236}">
                <a16:creationId xmlns:a16="http://schemas.microsoft.com/office/drawing/2014/main" id="{D17975C6-4AE6-0747-9258-30BC1390F9CD}"/>
              </a:ext>
            </a:extLst>
          </p:cNvPr>
          <p:cNvSpPr>
            <a:spLocks noGrp="1"/>
          </p:cNvSpPr>
          <p:nvPr>
            <p:ph type="body" idx="13" hasCustomPrompt="1"/>
          </p:nvPr>
        </p:nvSpPr>
        <p:spPr>
          <a:xfrm>
            <a:off x="9420226" y="6289012"/>
            <a:ext cx="238256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Bernard </a:t>
            </a:r>
            <a:r>
              <a:rPr lang="en-US" altLang="zh-TW" dirty="0" err="1"/>
              <a:t>Hermant</a:t>
            </a:r>
            <a:r>
              <a:rPr lang="en-US" altLang="zh-TW" dirty="0"/>
              <a:t> on </a:t>
            </a:r>
            <a:r>
              <a:rPr lang="en-US" altLang="zh-TW" dirty="0" err="1"/>
              <a:t>Unsplash</a:t>
            </a:r>
            <a:endParaRPr lang="en-US" altLang="zh-TW" dirty="0">
              <a:effectLst/>
            </a:endParaRPr>
          </a:p>
        </p:txBody>
      </p:sp>
    </p:spTree>
    <p:extLst>
      <p:ext uri="{BB962C8B-B14F-4D97-AF65-F5344CB8AC3E}">
        <p14:creationId xmlns:p14="http://schemas.microsoft.com/office/powerpoint/2010/main" val="4121617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兩個內容">
    <p:bg>
      <p:bgPr>
        <a:blipFill dpi="0" rotWithShape="1">
          <a:blip r:embed="rId2" cstate="email">
            <a:extLst>
              <a:ext uri="{BEBA8EAE-BF5A-486C-A8C5-ECC9F3942E4B}">
                <a14:imgProps xmlns:a14="http://schemas.microsoft.com/office/drawing/2010/main">
                  <a14:imgLayer r:embed="rId3">
                    <a14:imgEffect>
                      <a14:brightnessContrast bright="6000" contrast="-69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圓角化對角線角落矩形 7">
            <a:extLst>
              <a:ext uri="{FF2B5EF4-FFF2-40B4-BE49-F238E27FC236}">
                <a16:creationId xmlns:a16="http://schemas.microsoft.com/office/drawing/2014/main" id="{434D62FE-20EF-3D43-9D7C-32DFB3422684}"/>
              </a:ext>
            </a:extLst>
          </p:cNvPr>
          <p:cNvSpPr/>
          <p:nvPr userDrawn="1"/>
        </p:nvSpPr>
        <p:spPr>
          <a:xfrm>
            <a:off x="300250" y="163773"/>
            <a:ext cx="11502543" cy="5941605"/>
          </a:xfrm>
          <a:prstGeom prst="round2DiagRect">
            <a:avLst/>
          </a:prstGeom>
          <a:solidFill>
            <a:schemeClr val="bg1">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9" name="圖片 8">
            <a:extLst>
              <a:ext uri="{FF2B5EF4-FFF2-40B4-BE49-F238E27FC236}">
                <a16:creationId xmlns:a16="http://schemas.microsoft.com/office/drawing/2014/main" id="{C8836EE3-757D-9C4F-A595-4E932761DE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10" name="Text Placeholder 2">
            <a:extLst>
              <a:ext uri="{FF2B5EF4-FFF2-40B4-BE49-F238E27FC236}">
                <a16:creationId xmlns:a16="http://schemas.microsoft.com/office/drawing/2014/main" id="{CD08EF87-471B-FD45-831F-E788A9D7B505}"/>
              </a:ext>
            </a:extLst>
          </p:cNvPr>
          <p:cNvSpPr>
            <a:spLocks noGrp="1"/>
          </p:cNvSpPr>
          <p:nvPr>
            <p:ph type="body" idx="13" hasCustomPrompt="1"/>
          </p:nvPr>
        </p:nvSpPr>
        <p:spPr>
          <a:xfrm>
            <a:off x="9681029" y="6289012"/>
            <a:ext cx="2261939"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Scott Webb on </a:t>
            </a:r>
            <a:r>
              <a:rPr lang="en-US" altLang="zh-TW" dirty="0" err="1"/>
              <a:t>Unsplash</a:t>
            </a:r>
            <a:endParaRPr lang="en-US" altLang="zh-TW" dirty="0">
              <a:effectLst/>
            </a:endParaRPr>
          </a:p>
        </p:txBody>
      </p:sp>
    </p:spTree>
    <p:extLst>
      <p:ext uri="{BB962C8B-B14F-4D97-AF65-F5344CB8AC3E}">
        <p14:creationId xmlns:p14="http://schemas.microsoft.com/office/powerpoint/2010/main" val="2699083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圓角化對角線角落矩形 1">
            <a:extLst>
              <a:ext uri="{FF2B5EF4-FFF2-40B4-BE49-F238E27FC236}">
                <a16:creationId xmlns:a16="http://schemas.microsoft.com/office/drawing/2014/main" id="{F696B124-CA91-B148-86B2-416469000E89}"/>
              </a:ext>
            </a:extLst>
          </p:cNvPr>
          <p:cNvSpPr/>
          <p:nvPr userDrawn="1"/>
        </p:nvSpPr>
        <p:spPr>
          <a:xfrm>
            <a:off x="300250" y="163773"/>
            <a:ext cx="11502543" cy="5941605"/>
          </a:xfrm>
          <a:prstGeom prst="round2Diag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3" name="圖片 2">
            <a:extLst>
              <a:ext uri="{FF2B5EF4-FFF2-40B4-BE49-F238E27FC236}">
                <a16:creationId xmlns:a16="http://schemas.microsoft.com/office/drawing/2014/main" id="{1EB78C8D-8E84-FB45-A146-244EDD888A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4" name="Text Placeholder 2">
            <a:extLst>
              <a:ext uri="{FF2B5EF4-FFF2-40B4-BE49-F238E27FC236}">
                <a16:creationId xmlns:a16="http://schemas.microsoft.com/office/drawing/2014/main" id="{EBCCFD64-3A08-2C41-8012-08079618BEFB}"/>
              </a:ext>
            </a:extLst>
          </p:cNvPr>
          <p:cNvSpPr>
            <a:spLocks noGrp="1"/>
          </p:cNvSpPr>
          <p:nvPr>
            <p:ph type="body" idx="13" hasCustomPrompt="1"/>
          </p:nvPr>
        </p:nvSpPr>
        <p:spPr>
          <a:xfrm>
            <a:off x="9420225" y="6289012"/>
            <a:ext cx="2522744"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Tobias van Schneider on </a:t>
            </a:r>
            <a:r>
              <a:rPr lang="en-US" altLang="zh-TW" dirty="0" err="1"/>
              <a:t>Unsplash</a:t>
            </a:r>
            <a:endParaRPr lang="en-US" altLang="zh-TW" dirty="0">
              <a:effectLst/>
            </a:endParaRPr>
          </a:p>
        </p:txBody>
      </p:sp>
    </p:spTree>
    <p:extLst>
      <p:ext uri="{BB962C8B-B14F-4D97-AF65-F5344CB8AC3E}">
        <p14:creationId xmlns:p14="http://schemas.microsoft.com/office/powerpoint/2010/main" val="132679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含標題的內容">
    <p:bg>
      <p:bgPr>
        <a:blipFill dpi="0" rotWithShape="1">
          <a:blip r:embed="rId2" cstate="email">
            <a:extLst>
              <a:ext uri="{BEBA8EAE-BF5A-486C-A8C5-ECC9F3942E4B}">
                <a14:imgProps xmlns:a14="http://schemas.microsoft.com/office/drawing/2010/main">
                  <a14:imgLayer r:embed="rId3">
                    <a14:imgEffect>
                      <a14:brightnessContrast bright="-62000" contrast="-4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圓角化對角線角落矩形 7">
            <a:extLst>
              <a:ext uri="{FF2B5EF4-FFF2-40B4-BE49-F238E27FC236}">
                <a16:creationId xmlns:a16="http://schemas.microsoft.com/office/drawing/2014/main" id="{FA89FFBF-5569-3945-BAD2-83CB1FEF5040}"/>
              </a:ext>
            </a:extLst>
          </p:cNvPr>
          <p:cNvSpPr/>
          <p:nvPr userDrawn="1"/>
        </p:nvSpPr>
        <p:spPr>
          <a:xfrm>
            <a:off x="300250" y="163773"/>
            <a:ext cx="11502543" cy="5941605"/>
          </a:xfrm>
          <a:prstGeom prst="round2DiagRect">
            <a:avLst/>
          </a:prstGeom>
          <a:solidFill>
            <a:schemeClr val="bg1">
              <a:alpha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9" name="圖片 8">
            <a:extLst>
              <a:ext uri="{FF2B5EF4-FFF2-40B4-BE49-F238E27FC236}">
                <a16:creationId xmlns:a16="http://schemas.microsoft.com/office/drawing/2014/main" id="{5A585FA7-8C8D-8B47-A913-0B2D01CF9A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10" name="Text Placeholder 2">
            <a:extLst>
              <a:ext uri="{FF2B5EF4-FFF2-40B4-BE49-F238E27FC236}">
                <a16:creationId xmlns:a16="http://schemas.microsoft.com/office/drawing/2014/main" id="{9D9FE701-D4E2-BF4B-A8D2-20D73D2E5A1C}"/>
              </a:ext>
            </a:extLst>
          </p:cNvPr>
          <p:cNvSpPr>
            <a:spLocks noGrp="1"/>
          </p:cNvSpPr>
          <p:nvPr>
            <p:ph type="body" idx="13" hasCustomPrompt="1"/>
          </p:nvPr>
        </p:nvSpPr>
        <p:spPr>
          <a:xfrm>
            <a:off x="9763125" y="6289012"/>
            <a:ext cx="2179843"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t>
            </a:r>
            <a:r>
              <a:rPr lang="en-US" altLang="zh-TW" dirty="0" err="1"/>
              <a:t>MagicPattern</a:t>
            </a:r>
            <a:r>
              <a:rPr lang="en-US" altLang="zh-TW" dirty="0"/>
              <a:t> on </a:t>
            </a:r>
            <a:r>
              <a:rPr lang="en-US" altLang="zh-TW" dirty="0" err="1"/>
              <a:t>Unsplash</a:t>
            </a:r>
            <a:endParaRPr lang="en-US" altLang="zh-TW" dirty="0">
              <a:effectLst/>
            </a:endParaRPr>
          </a:p>
        </p:txBody>
      </p:sp>
    </p:spTree>
    <p:extLst>
      <p:ext uri="{BB962C8B-B14F-4D97-AF65-F5344CB8AC3E}">
        <p14:creationId xmlns:p14="http://schemas.microsoft.com/office/powerpoint/2010/main" val="4215297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大標題">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作者和日期"/>
          <p:cNvSpPr txBox="1">
            <a:spLocks noGrp="1"/>
          </p:cNvSpPr>
          <p:nvPr>
            <p:ph type="body" sz="quarter" idx="21" hasCustomPrompt="1"/>
          </p:nvPr>
        </p:nvSpPr>
        <p:spPr>
          <a:xfrm>
            <a:off x="603250" y="6134391"/>
            <a:ext cx="10985500" cy="330201"/>
          </a:xfrm>
          <a:prstGeom prst="rect">
            <a:avLst/>
          </a:prstGeom>
        </p:spPr>
        <p:txBody>
          <a:bodyPr lIns="45719" tIns="45719" rIns="45719" bIns="45719" anchor="b"/>
          <a:lstStyle>
            <a:lvl1pPr marL="0" indent="0" defTabSz="404495">
              <a:spcBef>
                <a:spcPts val="0"/>
              </a:spcBef>
              <a:buSzTx/>
              <a:buNone/>
              <a:defRPr sz="1617">
                <a:latin typeface="Produkt Light"/>
                <a:ea typeface="Produkt Light"/>
                <a:cs typeface="Produkt Light"/>
                <a:sym typeface="Produkt Light"/>
              </a:defRPr>
            </a:lvl1pPr>
          </a:lstStyle>
          <a:p>
            <a:r>
              <a:t>作者和日期</a:t>
            </a:r>
          </a:p>
        </p:txBody>
      </p:sp>
      <p:sp>
        <p:nvSpPr>
          <p:cNvPr id="12" name="內文層級一…"/>
          <p:cNvSpPr txBox="1">
            <a:spLocks noGrp="1"/>
          </p:cNvSpPr>
          <p:nvPr>
            <p:ph type="body" sz="quarter" idx="1" hasCustomPrompt="1"/>
          </p:nvPr>
        </p:nvSpPr>
        <p:spPr>
          <a:xfrm>
            <a:off x="603250" y="3678920"/>
            <a:ext cx="10985500" cy="1003301"/>
          </a:xfrm>
          <a:prstGeom prst="rect">
            <a:avLst/>
          </a:prstGeom>
        </p:spPr>
        <p:txBody>
          <a:bodyPr/>
          <a:lstStyle>
            <a:lvl1pPr marL="0" indent="0" defTabSz="412750">
              <a:spcBef>
                <a:spcPts val="0"/>
              </a:spcBef>
              <a:buSzTx/>
              <a:buNone/>
              <a:defRPr sz="2750">
                <a:latin typeface="+mn-lt"/>
                <a:ea typeface="+mn-ea"/>
                <a:cs typeface="+mn-cs"/>
                <a:sym typeface="Produkt Extralight"/>
              </a:defRPr>
            </a:lvl1pPr>
            <a:lvl2pPr marL="0" indent="228600" defTabSz="412750">
              <a:spcBef>
                <a:spcPts val="0"/>
              </a:spcBef>
              <a:buSzTx/>
              <a:buNone/>
              <a:defRPr sz="2750">
                <a:latin typeface="+mn-lt"/>
                <a:ea typeface="+mn-ea"/>
                <a:cs typeface="+mn-cs"/>
                <a:sym typeface="Produkt Extralight"/>
              </a:defRPr>
            </a:lvl2pPr>
            <a:lvl3pPr marL="0" indent="457200" defTabSz="412750">
              <a:spcBef>
                <a:spcPts val="0"/>
              </a:spcBef>
              <a:buSzTx/>
              <a:buNone/>
              <a:defRPr sz="2750">
                <a:latin typeface="+mn-lt"/>
                <a:ea typeface="+mn-ea"/>
                <a:cs typeface="+mn-cs"/>
                <a:sym typeface="Produkt Extralight"/>
              </a:defRPr>
            </a:lvl3pPr>
            <a:lvl4pPr marL="0" indent="685800" defTabSz="412750">
              <a:spcBef>
                <a:spcPts val="0"/>
              </a:spcBef>
              <a:buSzTx/>
              <a:buNone/>
              <a:defRPr sz="2750">
                <a:latin typeface="+mn-lt"/>
                <a:ea typeface="+mn-ea"/>
                <a:cs typeface="+mn-cs"/>
                <a:sym typeface="Produkt Extralight"/>
              </a:defRPr>
            </a:lvl4pPr>
            <a:lvl5pPr marL="0" indent="914400" defTabSz="412750">
              <a:spcBef>
                <a:spcPts val="0"/>
              </a:spcBef>
              <a:buSzTx/>
              <a:buNone/>
              <a:defRPr sz="2750">
                <a:latin typeface="+mn-lt"/>
                <a:ea typeface="+mn-ea"/>
                <a:cs typeface="+mn-cs"/>
                <a:sym typeface="Produkt Extralight"/>
              </a:defRPr>
            </a:lvl5pPr>
          </a:lstStyle>
          <a:p>
            <a:r>
              <a:t>簡報子標題</a:t>
            </a:r>
          </a:p>
          <a:p>
            <a:pPr lvl="1"/>
            <a:endParaRPr/>
          </a:p>
          <a:p>
            <a:pPr lvl="2"/>
            <a:endParaRPr/>
          </a:p>
          <a:p>
            <a:pPr lvl="3"/>
            <a:endParaRPr/>
          </a:p>
          <a:p>
            <a:pPr lvl="4"/>
            <a:endParaRPr/>
          </a:p>
        </p:txBody>
      </p:sp>
      <p:sp>
        <p:nvSpPr>
          <p:cNvPr id="13" name="簡報標題"/>
          <p:cNvSpPr txBox="1">
            <a:spLocks noGrp="1"/>
          </p:cNvSpPr>
          <p:nvPr>
            <p:ph type="title" hasCustomPrompt="1"/>
          </p:nvPr>
        </p:nvSpPr>
        <p:spPr>
          <a:xfrm>
            <a:off x="603250" y="1310859"/>
            <a:ext cx="10985500" cy="2324101"/>
          </a:xfrm>
          <a:prstGeom prst="rect">
            <a:avLst/>
          </a:prstGeom>
        </p:spPr>
        <p:txBody>
          <a:bodyPr anchor="b"/>
          <a:lstStyle>
            <a:lvl1pPr defTabSz="177800">
              <a:defRPr sz="6000" spc="-60"/>
            </a:lvl1pPr>
          </a:lstStyle>
          <a:p>
            <a:r>
              <a:t>簡報標題</a:t>
            </a:r>
          </a:p>
        </p:txBody>
      </p:sp>
      <p:sp>
        <p:nvSpPr>
          <p:cNvPr id="14"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200057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6E22A67B-99AD-4277-B83B-626981054D2C}" type="datetimeFigureOut">
              <a:rPr lang="en-US" smtClean="0"/>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6ADD0E-04E9-4C4F-9BA2-27E4152B07BC}" type="slidenum">
              <a:rPr lang="en-US" smtClean="0"/>
              <a:t>‹#›</a:t>
            </a:fld>
            <a:endParaRPr lang="en-US"/>
          </a:p>
        </p:txBody>
      </p:sp>
    </p:spTree>
    <p:extLst>
      <p:ext uri="{BB962C8B-B14F-4D97-AF65-F5344CB8AC3E}">
        <p14:creationId xmlns:p14="http://schemas.microsoft.com/office/powerpoint/2010/main" val="14378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42" name="幻燈片標題"/>
          <p:cNvSpPr txBox="1">
            <a:spLocks noGrp="1"/>
          </p:cNvSpPr>
          <p:nvPr>
            <p:ph type="title" hasCustomPrompt="1"/>
          </p:nvPr>
        </p:nvSpPr>
        <p:spPr>
          <a:prstGeom prst="rect">
            <a:avLst/>
          </a:prstGeom>
        </p:spPr>
        <p:txBody>
          <a:bodyPr/>
          <a:lstStyle/>
          <a:p>
            <a:r>
              <a:t>幻燈片標題</a:t>
            </a:r>
          </a:p>
        </p:txBody>
      </p:sp>
      <p:sp>
        <p:nvSpPr>
          <p:cNvPr id="43" name="幻燈片子標題"/>
          <p:cNvSpPr txBox="1">
            <a:spLocks noGrp="1"/>
          </p:cNvSpPr>
          <p:nvPr>
            <p:ph type="body" sz="quarter" idx="21" hasCustomPrompt="1"/>
          </p:nvPr>
        </p:nvSpPr>
        <p:spPr>
          <a:xfrm>
            <a:off x="603250" y="1162050"/>
            <a:ext cx="10985500" cy="501650"/>
          </a:xfrm>
          <a:prstGeom prst="rect">
            <a:avLst/>
          </a:prstGeom>
        </p:spPr>
        <p:txBody>
          <a:bodyPr lIns="45719" tIns="45719" rIns="45719" bIns="45719"/>
          <a:lstStyle>
            <a:lvl1pPr marL="0" indent="0" defTabSz="383858">
              <a:spcBef>
                <a:spcPts val="0"/>
              </a:spcBef>
              <a:buSzTx/>
              <a:buNone/>
              <a:defRPr sz="2558">
                <a:latin typeface="+mn-lt"/>
                <a:ea typeface="+mn-ea"/>
                <a:cs typeface="+mn-cs"/>
                <a:sym typeface="Produkt Extralight"/>
              </a:defRPr>
            </a:lvl1pPr>
          </a:lstStyle>
          <a:p>
            <a:r>
              <a:t>幻燈片子標題</a:t>
            </a:r>
          </a:p>
        </p:txBody>
      </p:sp>
      <p:sp>
        <p:nvSpPr>
          <p:cNvPr id="44" name="內文層級一…"/>
          <p:cNvSpPr txBox="1">
            <a:spLocks noGrp="1"/>
          </p:cNvSpPr>
          <p:nvPr>
            <p:ph type="body" idx="1" hasCustomPrompt="1"/>
          </p:nvPr>
        </p:nvSpPr>
        <p:spPr>
          <a:prstGeom prst="rect">
            <a:avLst/>
          </a:prstGeom>
        </p:spPr>
        <p:txBody>
          <a:bodyPr/>
          <a:lstStyle/>
          <a:p>
            <a:r>
              <a:t>幻燈片項目符號文字</a:t>
            </a:r>
          </a:p>
          <a:p>
            <a:pPr lvl="1"/>
            <a:endParaRPr/>
          </a:p>
          <a:p>
            <a:pPr lvl="2"/>
            <a:endParaRPr/>
          </a:p>
          <a:p>
            <a:pPr lvl="3"/>
            <a:endParaRPr/>
          </a:p>
          <a:p>
            <a:pPr lvl="4"/>
            <a:endParaRPr/>
          </a:p>
        </p:txBody>
      </p:sp>
      <p:sp>
        <p:nvSpPr>
          <p:cNvPr id="4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106026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項目符號">
    <p:spTree>
      <p:nvGrpSpPr>
        <p:cNvPr id="1" name=""/>
        <p:cNvGrpSpPr/>
        <p:nvPr/>
      </p:nvGrpSpPr>
      <p:grpSpPr>
        <a:xfrm>
          <a:off x="0" y="0"/>
          <a:ext cx="0" cy="0"/>
          <a:chOff x="0" y="0"/>
          <a:chExt cx="0" cy="0"/>
        </a:xfrm>
      </p:grpSpPr>
      <p:sp>
        <p:nvSpPr>
          <p:cNvPr id="52" name="內文層級一…"/>
          <p:cNvSpPr txBox="1">
            <a:spLocks noGrp="1"/>
          </p:cNvSpPr>
          <p:nvPr>
            <p:ph type="body" idx="1" hasCustomPrompt="1"/>
          </p:nvPr>
        </p:nvSpPr>
        <p:spPr>
          <a:prstGeom prst="rect">
            <a:avLst/>
          </a:prstGeom>
        </p:spPr>
        <p:txBody>
          <a:bodyPr/>
          <a:lstStyle/>
          <a:p>
            <a:r>
              <a:t>幻燈片項目符號文字</a:t>
            </a:r>
          </a:p>
          <a:p>
            <a:pPr lvl="1"/>
            <a:endParaRPr/>
          </a:p>
          <a:p>
            <a:pPr lvl="2"/>
            <a:endParaRPr/>
          </a:p>
          <a:p>
            <a:pPr lvl="3"/>
            <a:endParaRPr/>
          </a:p>
          <a:p>
            <a:pPr lvl="4"/>
            <a:endParaRPr/>
          </a:p>
        </p:txBody>
      </p:sp>
      <p:sp>
        <p:nvSpPr>
          <p:cNvPr id="53"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599165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19272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訂版面配置">
    <p:bg>
      <p:bgPr>
        <a:blipFill dpi="0" rotWithShape="1">
          <a:blip r:embed="rId2" cstate="email">
            <a:extLst>
              <a:ext uri="{BEBA8EAE-BF5A-486C-A8C5-ECC9F3942E4B}">
                <a14:imgProps xmlns:a14="http://schemas.microsoft.com/office/drawing/2010/main">
                  <a14:imgLayer r:embed="rId3">
                    <a14:imgEffect>
                      <a14:brightnessContrast contrast="-6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6566AA-B10B-8441-BAEA-3012D71B4F74}"/>
              </a:ext>
            </a:extLst>
          </p:cNvPr>
          <p:cNvSpPr>
            <a:spLocks noGrp="1"/>
          </p:cNvSpPr>
          <p:nvPr>
            <p:ph type="body" idx="13" hasCustomPrompt="1"/>
          </p:nvPr>
        </p:nvSpPr>
        <p:spPr>
          <a:xfrm>
            <a:off x="10182225" y="6289012"/>
            <a:ext cx="1760744"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Evie S. on </a:t>
            </a:r>
            <a:r>
              <a:rPr lang="en-US" altLang="zh-TW" dirty="0" err="1"/>
              <a:t>Unsplash</a:t>
            </a:r>
            <a:endParaRPr lang="en-US" altLang="zh-TW" dirty="0">
              <a:effectLst/>
            </a:endParaRPr>
          </a:p>
        </p:txBody>
      </p:sp>
      <p:sp>
        <p:nvSpPr>
          <p:cNvPr id="4" name="圓角化對角線角落矩形 3">
            <a:extLst>
              <a:ext uri="{FF2B5EF4-FFF2-40B4-BE49-F238E27FC236}">
                <a16:creationId xmlns:a16="http://schemas.microsoft.com/office/drawing/2014/main" id="{9E5F7CE8-54F6-2345-B70E-F4691469704E}"/>
              </a:ext>
            </a:extLst>
          </p:cNvPr>
          <p:cNvSpPr/>
          <p:nvPr userDrawn="1"/>
        </p:nvSpPr>
        <p:spPr>
          <a:xfrm>
            <a:off x="300250" y="163773"/>
            <a:ext cx="11502543" cy="5941605"/>
          </a:xfrm>
          <a:prstGeom prst="round2DiagRect">
            <a:avLst/>
          </a:prstGeom>
          <a:solidFill>
            <a:schemeClr val="bg1">
              <a:alpha val="60000"/>
            </a:schemeClr>
          </a:solidFill>
          <a:ln>
            <a:solidFill>
              <a:srgbClr val="DEC4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5" name="圖片 4">
            <a:extLst>
              <a:ext uri="{FF2B5EF4-FFF2-40B4-BE49-F238E27FC236}">
                <a16:creationId xmlns:a16="http://schemas.microsoft.com/office/drawing/2014/main" id="{08F2752D-51DD-A049-A5F3-82B066F8C7F4}"/>
              </a:ext>
            </a:extLst>
          </p:cNvPr>
          <p:cNvPicPr>
            <a:picLocks noChangeAspect="1"/>
          </p:cNvPicPr>
          <p:nvPr userDrawn="1"/>
        </p:nvPicPr>
        <p:blipFill>
          <a:blip r:embed="rId4" cstate="email">
            <a:lum bright="-20000"/>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Tree>
    <p:extLst>
      <p:ext uri="{BB962C8B-B14F-4D97-AF65-F5344CB8AC3E}">
        <p14:creationId xmlns:p14="http://schemas.microsoft.com/office/powerpoint/2010/main" val="346942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標題及直排文字">
    <p:bg>
      <p:bgPr>
        <a:blipFill dpi="0" rotWithShape="1">
          <a:blip r:embed="rId2" cstate="email">
            <a:extLst>
              <a:ext uri="{BEBA8EAE-BF5A-486C-A8C5-ECC9F3942E4B}">
                <a14:imgProps xmlns:a14="http://schemas.microsoft.com/office/drawing/2010/main">
                  <a14:imgLayer r:embed="rId3">
                    <a14:imgEffect>
                      <a14:brightnessContrast bright="-43000" contrast="-3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圓角化對角線角落矩形 6">
            <a:extLst>
              <a:ext uri="{FF2B5EF4-FFF2-40B4-BE49-F238E27FC236}">
                <a16:creationId xmlns:a16="http://schemas.microsoft.com/office/drawing/2014/main" id="{45408689-E9AF-E04D-A2E3-B7A0783ADE50}"/>
              </a:ext>
            </a:extLst>
          </p:cNvPr>
          <p:cNvSpPr/>
          <p:nvPr userDrawn="1"/>
        </p:nvSpPr>
        <p:spPr>
          <a:xfrm>
            <a:off x="300250" y="163773"/>
            <a:ext cx="11502543" cy="5941605"/>
          </a:xfrm>
          <a:prstGeom prst="round2DiagRect">
            <a:avLst/>
          </a:prstGeom>
          <a:solidFill>
            <a:schemeClr val="bg1">
              <a:alpha val="60000"/>
            </a:schemeClr>
          </a:solidFill>
          <a:ln>
            <a:solidFill>
              <a:srgbClr val="DEC4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8" name="圖片 7">
            <a:extLst>
              <a:ext uri="{FF2B5EF4-FFF2-40B4-BE49-F238E27FC236}">
                <a16:creationId xmlns:a16="http://schemas.microsoft.com/office/drawing/2014/main" id="{04C867CA-343A-4444-8088-9943CF0EA0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9" name="Text Placeholder 2">
            <a:extLst>
              <a:ext uri="{FF2B5EF4-FFF2-40B4-BE49-F238E27FC236}">
                <a16:creationId xmlns:a16="http://schemas.microsoft.com/office/drawing/2014/main" id="{4BCD3489-72F7-0440-AAEB-51A1105C6B2A}"/>
              </a:ext>
            </a:extLst>
          </p:cNvPr>
          <p:cNvSpPr>
            <a:spLocks noGrp="1"/>
          </p:cNvSpPr>
          <p:nvPr>
            <p:ph type="body" idx="13" hasCustomPrompt="1"/>
          </p:nvPr>
        </p:nvSpPr>
        <p:spPr>
          <a:xfrm>
            <a:off x="9420225" y="6289012"/>
            <a:ext cx="2522744"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Victoria </a:t>
            </a:r>
            <a:r>
              <a:rPr lang="en-US" altLang="zh-TW" dirty="0" err="1"/>
              <a:t>Strukovskaya</a:t>
            </a:r>
            <a:r>
              <a:rPr lang="en-US" altLang="zh-TW" dirty="0"/>
              <a:t> on </a:t>
            </a:r>
            <a:r>
              <a:rPr lang="en-US" altLang="zh-TW" dirty="0" err="1"/>
              <a:t>Unsplas</a:t>
            </a:r>
            <a:endParaRPr lang="en-US" altLang="zh-TW" dirty="0">
              <a:effectLst/>
            </a:endParaRPr>
          </a:p>
        </p:txBody>
      </p:sp>
    </p:spTree>
    <p:extLst>
      <p:ext uri="{BB962C8B-B14F-4D97-AF65-F5344CB8AC3E}">
        <p14:creationId xmlns:p14="http://schemas.microsoft.com/office/powerpoint/2010/main" val="342647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訂版面配置">
    <p:bg>
      <p:bgPr>
        <a:blipFill dpi="0" rotWithShape="1">
          <a:blip r:embed="rId2" cstate="email">
            <a:extLst>
              <a:ext uri="{BEBA8EAE-BF5A-486C-A8C5-ECC9F3942E4B}">
                <a14:imgProps xmlns:a14="http://schemas.microsoft.com/office/drawing/2010/main">
                  <a14:imgLayer r:embed="rId3">
                    <a14:imgEffect>
                      <a14:brightnessContrast bright="-43000" contrast="-4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EF744C-55D3-754D-9D26-D59C43264BE2}"/>
              </a:ext>
            </a:extLst>
          </p:cNvPr>
          <p:cNvSpPr>
            <a:spLocks noGrp="1"/>
          </p:cNvSpPr>
          <p:nvPr>
            <p:ph type="body" idx="13" hasCustomPrompt="1"/>
          </p:nvPr>
        </p:nvSpPr>
        <p:spPr>
          <a:xfrm>
            <a:off x="9486901" y="6289012"/>
            <a:ext cx="2456068"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t>
            </a:r>
            <a:r>
              <a:rPr lang="en-US" altLang="zh-TW" dirty="0" err="1"/>
              <a:t>NordWood</a:t>
            </a:r>
            <a:r>
              <a:rPr lang="en-US" altLang="zh-TW" dirty="0"/>
              <a:t> Themes on </a:t>
            </a:r>
            <a:r>
              <a:rPr lang="en-US" altLang="zh-TW" dirty="0" err="1"/>
              <a:t>Unsplash</a:t>
            </a:r>
            <a:endParaRPr lang="en-US" altLang="zh-TW" dirty="0">
              <a:effectLst/>
            </a:endParaRPr>
          </a:p>
        </p:txBody>
      </p:sp>
      <p:sp>
        <p:nvSpPr>
          <p:cNvPr id="4" name="圓角化對角線角落矩形 3">
            <a:extLst>
              <a:ext uri="{FF2B5EF4-FFF2-40B4-BE49-F238E27FC236}">
                <a16:creationId xmlns:a16="http://schemas.microsoft.com/office/drawing/2014/main" id="{1175075E-6E77-5442-B3FF-6D820C995F77}"/>
              </a:ext>
            </a:extLst>
          </p:cNvPr>
          <p:cNvSpPr/>
          <p:nvPr userDrawn="1"/>
        </p:nvSpPr>
        <p:spPr>
          <a:xfrm>
            <a:off x="300250" y="163773"/>
            <a:ext cx="11502543" cy="5941605"/>
          </a:xfrm>
          <a:prstGeom prst="round2DiagRect">
            <a:avLst/>
          </a:prstGeom>
          <a:solidFill>
            <a:schemeClr val="bg1">
              <a:alpha val="60000"/>
            </a:schemeClr>
          </a:solidFill>
          <a:ln>
            <a:solidFill>
              <a:srgbClr val="DEC4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5" name="圖片 4">
            <a:extLst>
              <a:ext uri="{FF2B5EF4-FFF2-40B4-BE49-F238E27FC236}">
                <a16:creationId xmlns:a16="http://schemas.microsoft.com/office/drawing/2014/main" id="{BEC8EF02-15B9-7043-8BFA-EC8B1544B0A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Tree>
    <p:extLst>
      <p:ext uri="{BB962C8B-B14F-4D97-AF65-F5344CB8AC3E}">
        <p14:creationId xmlns:p14="http://schemas.microsoft.com/office/powerpoint/2010/main" val="1728508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訂版面配置">
    <p:bg>
      <p:bgPr>
        <a:blipFill dpi="0" rotWithShape="1">
          <a:blip r:embed="rId2" cstate="email">
            <a:extLst>
              <a:ext uri="{BEBA8EAE-BF5A-486C-A8C5-ECC9F3942E4B}">
                <a14:imgProps xmlns:a14="http://schemas.microsoft.com/office/drawing/2010/main">
                  <a14:imgLayer r:embed="rId3">
                    <a14:imgEffect>
                      <a14:brightnessContrast bright="-10000" contrast="-44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337190-09E0-A54D-9939-694A7FE31160}"/>
              </a:ext>
            </a:extLst>
          </p:cNvPr>
          <p:cNvSpPr>
            <a:spLocks noGrp="1"/>
          </p:cNvSpPr>
          <p:nvPr>
            <p:ph type="body" idx="13" hasCustomPrompt="1"/>
          </p:nvPr>
        </p:nvSpPr>
        <p:spPr>
          <a:xfrm>
            <a:off x="9829800" y="6289012"/>
            <a:ext cx="2113169"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Ivan Lopatin on </a:t>
            </a:r>
            <a:r>
              <a:rPr lang="en-US" altLang="zh-TW" dirty="0" err="1"/>
              <a:t>Unsplash</a:t>
            </a:r>
            <a:endParaRPr lang="en-US" altLang="zh-TW" dirty="0">
              <a:effectLst/>
            </a:endParaRPr>
          </a:p>
        </p:txBody>
      </p:sp>
      <p:sp>
        <p:nvSpPr>
          <p:cNvPr id="4" name="圓角化對角線角落矩形 3">
            <a:extLst>
              <a:ext uri="{FF2B5EF4-FFF2-40B4-BE49-F238E27FC236}">
                <a16:creationId xmlns:a16="http://schemas.microsoft.com/office/drawing/2014/main" id="{87108394-36F4-0E47-A263-E78A7FE6AE20}"/>
              </a:ext>
            </a:extLst>
          </p:cNvPr>
          <p:cNvSpPr/>
          <p:nvPr userDrawn="1"/>
        </p:nvSpPr>
        <p:spPr>
          <a:xfrm>
            <a:off x="300250" y="163773"/>
            <a:ext cx="11502543" cy="5941605"/>
          </a:xfrm>
          <a:prstGeom prst="round2Diag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5" name="圖片 4">
            <a:extLst>
              <a:ext uri="{FF2B5EF4-FFF2-40B4-BE49-F238E27FC236}">
                <a16:creationId xmlns:a16="http://schemas.microsoft.com/office/drawing/2014/main" id="{F328C307-161E-7242-8898-DF94FC5E0F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Tree>
    <p:extLst>
      <p:ext uri="{BB962C8B-B14F-4D97-AF65-F5344CB8AC3E}">
        <p14:creationId xmlns:p14="http://schemas.microsoft.com/office/powerpoint/2010/main" val="329355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訂版面配置">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11F29-FA31-4745-82F4-824B594F3F55}"/>
              </a:ext>
            </a:extLst>
          </p:cNvPr>
          <p:cNvSpPr>
            <a:spLocks noGrp="1"/>
          </p:cNvSpPr>
          <p:nvPr>
            <p:ph type="body" idx="13" hasCustomPrompt="1"/>
          </p:nvPr>
        </p:nvSpPr>
        <p:spPr>
          <a:xfrm>
            <a:off x="9715500" y="6289012"/>
            <a:ext cx="2227469"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t>
            </a:r>
            <a:r>
              <a:rPr lang="en-US" altLang="zh-TW" dirty="0" err="1"/>
              <a:t>Nandhu</a:t>
            </a:r>
            <a:r>
              <a:rPr lang="en-US" altLang="zh-TW" dirty="0"/>
              <a:t> Kumar on </a:t>
            </a:r>
            <a:r>
              <a:rPr lang="en-US" altLang="zh-TW" dirty="0" err="1"/>
              <a:t>Unsplash</a:t>
            </a:r>
            <a:endParaRPr lang="en-US" altLang="zh-TW" dirty="0">
              <a:effectLst/>
            </a:endParaRPr>
          </a:p>
        </p:txBody>
      </p:sp>
      <p:sp>
        <p:nvSpPr>
          <p:cNvPr id="4" name="圓角化對角線角落矩形 3">
            <a:extLst>
              <a:ext uri="{FF2B5EF4-FFF2-40B4-BE49-F238E27FC236}">
                <a16:creationId xmlns:a16="http://schemas.microsoft.com/office/drawing/2014/main" id="{41A6CC0A-FF5B-A84D-B7E8-35CE1204A503}"/>
              </a:ext>
            </a:extLst>
          </p:cNvPr>
          <p:cNvSpPr/>
          <p:nvPr userDrawn="1"/>
        </p:nvSpPr>
        <p:spPr>
          <a:xfrm>
            <a:off x="300250" y="163773"/>
            <a:ext cx="11502543" cy="5941605"/>
          </a:xfrm>
          <a:prstGeom prst="round2Diag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5" name="圖片 4">
            <a:extLst>
              <a:ext uri="{FF2B5EF4-FFF2-40B4-BE49-F238E27FC236}">
                <a16:creationId xmlns:a16="http://schemas.microsoft.com/office/drawing/2014/main" id="{9E9FBD46-F819-D944-8E23-0FF771ED50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Tree>
    <p:extLst>
      <p:ext uri="{BB962C8B-B14F-4D97-AF65-F5344CB8AC3E}">
        <p14:creationId xmlns:p14="http://schemas.microsoft.com/office/powerpoint/2010/main" val="387056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bg>
      <p:bgPr>
        <a:blipFill dpi="0" rotWithShape="1">
          <a:blip r:embed="rId2" cstate="email">
            <a:extLst>
              <a:ext uri="{BEBA8EAE-BF5A-486C-A8C5-ECC9F3942E4B}">
                <a14:imgProps xmlns:a14="http://schemas.microsoft.com/office/drawing/2010/main">
                  <a14:imgLayer r:embed="rId3">
                    <a14:imgEffect>
                      <a14:brightnessContrast contrast="-4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圓角化對角線角落矩形 9">
            <a:extLst>
              <a:ext uri="{FF2B5EF4-FFF2-40B4-BE49-F238E27FC236}">
                <a16:creationId xmlns:a16="http://schemas.microsoft.com/office/drawing/2014/main" id="{5EFEA490-F52C-E043-A696-D530F721018F}"/>
              </a:ext>
            </a:extLst>
          </p:cNvPr>
          <p:cNvSpPr/>
          <p:nvPr userDrawn="1"/>
        </p:nvSpPr>
        <p:spPr>
          <a:xfrm>
            <a:off x="300250" y="163773"/>
            <a:ext cx="11502543" cy="5941605"/>
          </a:xfrm>
          <a:prstGeom prst="round2DiagRect">
            <a:avLst/>
          </a:prstGeom>
          <a:solidFill>
            <a:schemeClr val="bg1">
              <a:alpha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11" name="圖片 10">
            <a:extLst>
              <a:ext uri="{FF2B5EF4-FFF2-40B4-BE49-F238E27FC236}">
                <a16:creationId xmlns:a16="http://schemas.microsoft.com/office/drawing/2014/main" id="{83E4DDEF-CB80-6A4D-A16A-E7E7496965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
        <p:nvSpPr>
          <p:cNvPr id="12" name="Text Placeholder 2">
            <a:extLst>
              <a:ext uri="{FF2B5EF4-FFF2-40B4-BE49-F238E27FC236}">
                <a16:creationId xmlns:a16="http://schemas.microsoft.com/office/drawing/2014/main" id="{6742E2D3-8D0E-564B-8C81-22F7BC88D506}"/>
              </a:ext>
            </a:extLst>
          </p:cNvPr>
          <p:cNvSpPr>
            <a:spLocks noGrp="1"/>
          </p:cNvSpPr>
          <p:nvPr>
            <p:ph type="body" idx="13" hasCustomPrompt="1"/>
          </p:nvPr>
        </p:nvSpPr>
        <p:spPr>
          <a:xfrm>
            <a:off x="9477375" y="6289012"/>
            <a:ext cx="2465593"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a:t>
            </a:r>
            <a:r>
              <a:rPr lang="en-US" altLang="zh-TW" dirty="0" err="1"/>
              <a:t>manu</a:t>
            </a:r>
            <a:r>
              <a:rPr lang="en-US" altLang="zh-TW" dirty="0"/>
              <a:t> </a:t>
            </a:r>
            <a:r>
              <a:rPr lang="en-US" altLang="zh-TW" dirty="0" err="1"/>
              <a:t>schwendener</a:t>
            </a:r>
            <a:r>
              <a:rPr lang="en-US" altLang="zh-TW" dirty="0"/>
              <a:t> on </a:t>
            </a:r>
            <a:r>
              <a:rPr lang="en-US" altLang="zh-TW" dirty="0" err="1"/>
              <a:t>Unsplash</a:t>
            </a:r>
            <a:endParaRPr lang="en-US" altLang="zh-TW" dirty="0">
              <a:effectLst/>
            </a:endParaRPr>
          </a:p>
        </p:txBody>
      </p:sp>
    </p:spTree>
    <p:extLst>
      <p:ext uri="{BB962C8B-B14F-4D97-AF65-F5344CB8AC3E}">
        <p14:creationId xmlns:p14="http://schemas.microsoft.com/office/powerpoint/2010/main" val="37672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自訂版面配置">
    <p:bg>
      <p:bgPr>
        <a:blipFill dpi="0" rotWithShape="1">
          <a:blip r:embed="rId2" cstate="email">
            <a:extLst>
              <a:ext uri="{BEBA8EAE-BF5A-486C-A8C5-ECC9F3942E4B}">
                <a14:imgProps xmlns:a14="http://schemas.microsoft.com/office/drawing/2010/main">
                  <a14:imgLayer r:embed="rId3">
                    <a14:imgEffect>
                      <a14:brightnessContrast bright="-30000" contrast="-58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5EEAF-F41F-0446-90A3-E3CF566489E0}"/>
              </a:ext>
            </a:extLst>
          </p:cNvPr>
          <p:cNvSpPr>
            <a:spLocks noGrp="1"/>
          </p:cNvSpPr>
          <p:nvPr>
            <p:ph type="body" idx="13" hasCustomPrompt="1"/>
          </p:nvPr>
        </p:nvSpPr>
        <p:spPr>
          <a:xfrm>
            <a:off x="9905999" y="6289012"/>
            <a:ext cx="2036969" cy="29288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TW" dirty="0"/>
              <a:t>Photo by Billy Huynh on </a:t>
            </a:r>
            <a:r>
              <a:rPr lang="en-US" altLang="zh-TW" dirty="0" err="1"/>
              <a:t>Unsplash</a:t>
            </a:r>
            <a:endParaRPr lang="en-US" altLang="zh-TW" dirty="0">
              <a:effectLst/>
            </a:endParaRPr>
          </a:p>
        </p:txBody>
      </p:sp>
      <p:sp>
        <p:nvSpPr>
          <p:cNvPr id="4" name="圓角化對角線角落矩形 3">
            <a:extLst>
              <a:ext uri="{FF2B5EF4-FFF2-40B4-BE49-F238E27FC236}">
                <a16:creationId xmlns:a16="http://schemas.microsoft.com/office/drawing/2014/main" id="{3BB96015-602D-E643-9B1E-A1027E28A6DD}"/>
              </a:ext>
            </a:extLst>
          </p:cNvPr>
          <p:cNvSpPr/>
          <p:nvPr userDrawn="1"/>
        </p:nvSpPr>
        <p:spPr>
          <a:xfrm>
            <a:off x="300250" y="163773"/>
            <a:ext cx="11502543" cy="5941605"/>
          </a:xfrm>
          <a:prstGeom prst="round2DiagRect">
            <a:avLst/>
          </a:prstGeom>
          <a:solidFill>
            <a:schemeClr val="bg1">
              <a:alpha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5" name="圖片 4">
            <a:extLst>
              <a:ext uri="{FF2B5EF4-FFF2-40B4-BE49-F238E27FC236}">
                <a16:creationId xmlns:a16="http://schemas.microsoft.com/office/drawing/2014/main" id="{93FC45CB-8778-7942-83B3-F974BD1BAD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251" y="6243624"/>
            <a:ext cx="364291" cy="338270"/>
          </a:xfrm>
          <a:prstGeom prst="rect">
            <a:avLst/>
          </a:prstGeom>
        </p:spPr>
      </p:pic>
    </p:spTree>
    <p:extLst>
      <p:ext uri="{BB962C8B-B14F-4D97-AF65-F5344CB8AC3E}">
        <p14:creationId xmlns:p14="http://schemas.microsoft.com/office/powerpoint/2010/main" val="218311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745354"/>
      </p:ext>
    </p:extLst>
  </p:cSld>
  <p:clrMap bg1="lt1" tx1="dk1" bg2="lt2" tx2="dk2" accent1="accent1" accent2="accent2" accent3="accent3" accent4="accent4" accent5="accent5" accent6="accent6" hlink="hlink" folHlink="folHlink"/>
  <p:sldLayoutIdLst>
    <p:sldLayoutId id="2147483671" r:id="rId1"/>
    <p:sldLayoutId id="2147483665" r:id="rId2"/>
    <p:sldLayoutId id="2147483661" r:id="rId3"/>
    <p:sldLayoutId id="2147483658" r:id="rId4"/>
    <p:sldLayoutId id="2147483660" r:id="rId5"/>
    <p:sldLayoutId id="2147483664" r:id="rId6"/>
    <p:sldLayoutId id="2147483666" r:id="rId7"/>
    <p:sldLayoutId id="2147483653" r:id="rId8"/>
    <p:sldLayoutId id="2147483662" r:id="rId9"/>
    <p:sldLayoutId id="2147483659" r:id="rId10"/>
    <p:sldLayoutId id="2147483663" r:id="rId11"/>
    <p:sldLayoutId id="2147483650" r:id="rId12"/>
    <p:sldLayoutId id="2147483669" r:id="rId13"/>
    <p:sldLayoutId id="2147483668" r:id="rId14"/>
    <p:sldLayoutId id="2147483667" r:id="rId15"/>
    <p:sldLayoutId id="2147483657" r:id="rId16"/>
    <p:sldLayoutId id="2147483655" r:id="rId17"/>
    <p:sldLayoutId id="2147483670" r:id="rId18"/>
    <p:sldLayoutId id="2147483651" r:id="rId19"/>
    <p:sldLayoutId id="2147483652" r:id="rId20"/>
    <p:sldLayoutId id="2147483649" r:id="rId21"/>
    <p:sldLayoutId id="2147483656" r:id="rId22"/>
    <p:sldLayoutId id="2147483672" r:id="rId23"/>
    <p:sldLayoutId id="2147483673" r:id="rId24"/>
    <p:sldLayoutId id="2147483674" r:id="rId25"/>
    <p:sldLayoutId id="2147483675" r:id="rId26"/>
    <p:sldLayoutId id="214748367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w3I-kxB9Z9E&amp;t=772s"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4.xml"/><Relationship Id="rId1" Type="http://schemas.openxmlformats.org/officeDocument/2006/relationships/video" Target="https://www.youtube.com/embed/ka-eX6TBfnw?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hyperlink" Target="https://congress.lausanne.org/the-25-collaborate-session-gaps/"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youtube.com/watch?v=U5yzpFbWgeI"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3.xml"/><Relationship Id="rId1" Type="http://schemas.openxmlformats.org/officeDocument/2006/relationships/video" Target="https://www.youtube.com/embed/OkZj56WuXIQ?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619BBA-81D4-1945-AEBD-400D7474F78F}"/>
              </a:ext>
            </a:extLst>
          </p:cNvPr>
          <p:cNvSpPr txBox="1">
            <a:spLocks/>
          </p:cNvSpPr>
          <p:nvPr/>
        </p:nvSpPr>
        <p:spPr>
          <a:xfrm>
            <a:off x="1453543" y="1003512"/>
            <a:ext cx="2536648" cy="405158"/>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dist"/>
            <a:r>
              <a:rPr kumimoji="1" lang="zh-TW" altLang="en-US" sz="3600" b="1" dirty="0">
                <a:solidFill>
                  <a:schemeClr val="bg1"/>
                </a:solidFill>
                <a:latin typeface="Source Han Serif TW SemiBold" panose="02020400000000000000" pitchFamily="18" charset="-128"/>
                <a:ea typeface="Source Han Serif TW SemiBold" panose="02020400000000000000" pitchFamily="18" charset="-128"/>
              </a:rPr>
              <a:t>永和禮拜堂</a:t>
            </a:r>
            <a:br>
              <a:rPr kumimoji="1" lang="en-US" altLang="zh-TW" sz="3600" b="1" dirty="0">
                <a:solidFill>
                  <a:schemeClr val="bg1"/>
                </a:solidFill>
                <a:latin typeface="Source Han Serif TW SemiBold" panose="02020400000000000000" pitchFamily="18" charset="-128"/>
                <a:ea typeface="Source Han Serif TW SemiBold" panose="02020400000000000000" pitchFamily="18" charset="-128"/>
              </a:rPr>
            </a:br>
            <a:r>
              <a:rPr kumimoji="1" lang="zh-TW" altLang="en-US" sz="3600" b="1" dirty="0">
                <a:solidFill>
                  <a:schemeClr val="bg1"/>
                </a:solidFill>
                <a:latin typeface="Source Han Serif TW SemiBold" panose="02020400000000000000" pitchFamily="18" charset="-128"/>
                <a:ea typeface="Source Han Serif TW SemiBold" panose="02020400000000000000" pitchFamily="18" charset="-128"/>
              </a:rPr>
              <a:t>主日歡慶</a:t>
            </a:r>
          </a:p>
        </p:txBody>
      </p:sp>
      <p:sp>
        <p:nvSpPr>
          <p:cNvPr id="5" name="標題 1">
            <a:extLst>
              <a:ext uri="{FF2B5EF4-FFF2-40B4-BE49-F238E27FC236}">
                <a16:creationId xmlns:a16="http://schemas.microsoft.com/office/drawing/2014/main" id="{37D2A270-87CD-B74C-99A6-E21AF9BDD55C}"/>
              </a:ext>
            </a:extLst>
          </p:cNvPr>
          <p:cNvSpPr txBox="1">
            <a:spLocks/>
          </p:cNvSpPr>
          <p:nvPr/>
        </p:nvSpPr>
        <p:spPr>
          <a:xfrm>
            <a:off x="1775790" y="3429000"/>
            <a:ext cx="9982678" cy="593508"/>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kumimoji="1" lang="zh-TW" altLang="en-US" sz="7200" b="1" dirty="0">
                <a:solidFill>
                  <a:schemeClr val="bg1"/>
                </a:solidFill>
                <a:effectLst>
                  <a:glow rad="63500">
                    <a:schemeClr val="tx1">
                      <a:alpha val="40000"/>
                    </a:schemeClr>
                  </a:glow>
                </a:effectLst>
                <a:latin typeface="Source Han Serif TW SemiBold" panose="02020400000000000000" pitchFamily="18" charset="-128"/>
                <a:ea typeface="Source Han Serif TW SemiBold" panose="02020400000000000000" pitchFamily="18" charset="-128"/>
              </a:rPr>
              <a:t>全球教會協作</a:t>
            </a:r>
            <a:r>
              <a:rPr kumimoji="1" lang="en-US" altLang="zh-TW" sz="7200" b="1" dirty="0">
                <a:solidFill>
                  <a:schemeClr val="bg1"/>
                </a:solidFill>
                <a:effectLst>
                  <a:glow rad="63500">
                    <a:schemeClr val="tx1">
                      <a:alpha val="40000"/>
                    </a:schemeClr>
                  </a:glow>
                </a:effectLst>
                <a:latin typeface="Source Han Serif TW SemiBold" panose="02020400000000000000" pitchFamily="18" charset="-128"/>
                <a:ea typeface="Source Han Serif TW SemiBold" panose="02020400000000000000" pitchFamily="18" charset="-128"/>
              </a:rPr>
              <a:t>-</a:t>
            </a:r>
          </a:p>
          <a:p>
            <a:pPr algn="r"/>
            <a:r>
              <a:rPr kumimoji="1" lang="zh-TW" altLang="en-US" sz="7200" b="1" dirty="0">
                <a:solidFill>
                  <a:schemeClr val="bg1"/>
                </a:solidFill>
                <a:effectLst>
                  <a:glow rad="63500">
                    <a:schemeClr val="tx1">
                      <a:alpha val="40000"/>
                    </a:schemeClr>
                  </a:glow>
                </a:effectLst>
                <a:latin typeface="Source Han Serif TW SemiBold" panose="02020400000000000000" pitchFamily="18" charset="-128"/>
                <a:ea typeface="Source Han Serif TW SemiBold" panose="02020400000000000000" pitchFamily="18" charset="-128"/>
              </a:rPr>
              <a:t>洛桑大會素描</a:t>
            </a:r>
            <a:endParaRPr kumimoji="1" lang="en-US" altLang="zh-TW" sz="7200" b="1" dirty="0">
              <a:solidFill>
                <a:schemeClr val="bg1"/>
              </a:solidFill>
              <a:effectLst>
                <a:glow rad="63500">
                  <a:schemeClr val="tx1">
                    <a:alpha val="40000"/>
                  </a:schemeClr>
                </a:glow>
              </a:effectLst>
              <a:latin typeface="Source Han Serif TW SemiBold" panose="02020400000000000000" pitchFamily="18" charset="-128"/>
              <a:ea typeface="Source Han Serif TW SemiBold" panose="02020400000000000000" pitchFamily="18" charset="-128"/>
            </a:endParaRPr>
          </a:p>
          <a:p>
            <a:pPr algn="r"/>
            <a:r>
              <a:rPr kumimoji="1" lang="zh-TW" altLang="en-US" sz="4800" b="1" dirty="0">
                <a:solidFill>
                  <a:schemeClr val="bg1"/>
                </a:solidFill>
                <a:effectLst>
                  <a:glow rad="63500">
                    <a:schemeClr val="tx1">
                      <a:alpha val="40000"/>
                    </a:schemeClr>
                  </a:glow>
                </a:effectLst>
                <a:latin typeface="Source Han Serif TW SemiBold" panose="02020400000000000000" pitchFamily="18" charset="-128"/>
                <a:ea typeface="Source Han Serif TW SemiBold" panose="02020400000000000000" pitchFamily="18" charset="-128"/>
              </a:rPr>
              <a:t>邱顯正</a:t>
            </a:r>
            <a:endParaRPr lang="zh-TW" altLang="en-US" sz="4800" b="1" dirty="0">
              <a:solidFill>
                <a:schemeClr val="bg1"/>
              </a:solidFill>
              <a:latin typeface="Source Han Serif TW SemiBold" panose="02020400000000000000" pitchFamily="18" charset="-128"/>
              <a:ea typeface="Source Han Serif TW SemiBold" panose="02020400000000000000" pitchFamily="18" charset="-128"/>
            </a:endParaRPr>
          </a:p>
        </p:txBody>
      </p:sp>
      <p:sp>
        <p:nvSpPr>
          <p:cNvPr id="8" name="文字方塊 7">
            <a:extLst>
              <a:ext uri="{FF2B5EF4-FFF2-40B4-BE49-F238E27FC236}">
                <a16:creationId xmlns:a16="http://schemas.microsoft.com/office/drawing/2014/main" id="{0B5DF74C-8F64-F190-DAA0-3E56EFCB616F}"/>
              </a:ext>
            </a:extLst>
          </p:cNvPr>
          <p:cNvSpPr txBox="1"/>
          <p:nvPr/>
        </p:nvSpPr>
        <p:spPr>
          <a:xfrm>
            <a:off x="8052320" y="6249220"/>
            <a:ext cx="3823326" cy="307777"/>
          </a:xfrm>
          <a:prstGeom prst="rect">
            <a:avLst/>
          </a:prstGeom>
          <a:noFill/>
        </p:spPr>
        <p:txBody>
          <a:bodyPr wrap="square" rtlCol="0">
            <a:spAutoFit/>
          </a:bodyPr>
          <a:lstStyle/>
          <a:p>
            <a:pPr lvl="0" algn="r" defTabSz="685800">
              <a:defRPr/>
            </a:pPr>
            <a:r>
              <a:rPr lang="en-US" altLang="zh-TW" sz="1400" b="0" i="0" dirty="0">
                <a:solidFill>
                  <a:srgbClr val="111111"/>
                </a:solidFill>
                <a:effectLst/>
                <a:highlight>
                  <a:srgbClr val="F1F1F1"/>
                </a:highlight>
                <a:latin typeface="-apple-system"/>
              </a:rPr>
              <a:t>Photo by Adobe AI</a:t>
            </a:r>
            <a:endParaRPr kumimoji="1" lang="zh-TW" altLang="en-US" sz="1400" dirty="0"/>
          </a:p>
        </p:txBody>
      </p:sp>
      <p:pic>
        <p:nvPicPr>
          <p:cNvPr id="3" name="圖片 2">
            <a:extLst>
              <a:ext uri="{FF2B5EF4-FFF2-40B4-BE49-F238E27FC236}">
                <a16:creationId xmlns:a16="http://schemas.microsoft.com/office/drawing/2014/main" id="{AEEFE86C-38D3-C542-4101-AED5EDF0FA8F}"/>
              </a:ext>
            </a:extLst>
          </p:cNvPr>
          <p:cNvPicPr>
            <a:picLocks noChangeAspect="1"/>
          </p:cNvPicPr>
          <p:nvPr/>
        </p:nvPicPr>
        <p:blipFill>
          <a:blip r:embed="rId4">
            <a:lum/>
            <a:extLst>
              <a:ext uri="{28A0092B-C50C-407E-A947-70E740481C1C}">
                <a14:useLocalDpi xmlns:a14="http://schemas.microsoft.com/office/drawing/2010/main"/>
              </a:ext>
            </a:extLst>
          </a:blip>
          <a:stretch>
            <a:fillRect/>
          </a:stretch>
        </p:blipFill>
        <p:spPr>
          <a:xfrm>
            <a:off x="500641" y="321253"/>
            <a:ext cx="952902" cy="884838"/>
          </a:xfrm>
          <a:prstGeom prst="rect">
            <a:avLst/>
          </a:prstGeom>
        </p:spPr>
      </p:pic>
    </p:spTree>
    <p:extLst>
      <p:ext uri="{BB962C8B-B14F-4D97-AF65-F5344CB8AC3E}">
        <p14:creationId xmlns:p14="http://schemas.microsoft.com/office/powerpoint/2010/main" val="1715987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1C1DDB-D0CD-8085-9C85-7FB04AB79BBE}"/>
              </a:ext>
            </a:extLst>
          </p:cNvPr>
          <p:cNvSpPr txBox="1"/>
          <p:nvPr/>
        </p:nvSpPr>
        <p:spPr>
          <a:xfrm>
            <a:off x="212651" y="277253"/>
            <a:ext cx="11979349" cy="6001643"/>
          </a:xfrm>
          <a:prstGeom prst="rect">
            <a:avLst/>
          </a:prstGeom>
          <a:noFill/>
        </p:spPr>
        <p:txBody>
          <a:bodyPr wrap="square">
            <a:spAutoFit/>
          </a:bodyPr>
          <a:lstStyle/>
          <a:p>
            <a:r>
              <a:rPr lang="en-TW" sz="4800" b="1" dirty="0"/>
              <a:t>歷屆洛桑會議的文件：</a:t>
            </a:r>
          </a:p>
          <a:p>
            <a:endParaRPr lang="en-TW" sz="4800" b="1" dirty="0"/>
          </a:p>
          <a:p>
            <a:r>
              <a:rPr lang="en-TW" sz="4800" b="1" dirty="0"/>
              <a:t>1974年（洛桑信約</a:t>
            </a:r>
            <a:r>
              <a:rPr lang="zh-TW" altLang="en-US" sz="4800" b="1" dirty="0"/>
              <a:t> </a:t>
            </a:r>
            <a:r>
              <a:rPr lang="en-US" altLang="zh-TW" sz="4800" b="1" dirty="0"/>
              <a:t>Lausanne Covenant</a:t>
            </a:r>
            <a:r>
              <a:rPr lang="en-TW" sz="4800" b="1" dirty="0"/>
              <a:t>）</a:t>
            </a:r>
          </a:p>
          <a:p>
            <a:r>
              <a:rPr lang="en-TW" sz="4800" b="1" dirty="0"/>
              <a:t>1989年（馬尼拉宣言 Manila Manifesto）</a:t>
            </a:r>
          </a:p>
          <a:p>
            <a:r>
              <a:rPr lang="en-TW" sz="4800" b="1" dirty="0"/>
              <a:t>2010年（開普敦承諾 Capetown Committment）</a:t>
            </a:r>
          </a:p>
          <a:p>
            <a:r>
              <a:rPr lang="en-TW" sz="4800" b="1" dirty="0"/>
              <a:t>2024年（首爾聲明Soeul Statement 、大使命現狀報告 Great Commission State Report）</a:t>
            </a:r>
          </a:p>
        </p:txBody>
      </p:sp>
    </p:spTree>
    <p:extLst>
      <p:ext uri="{BB962C8B-B14F-4D97-AF65-F5344CB8AC3E}">
        <p14:creationId xmlns:p14="http://schemas.microsoft.com/office/powerpoint/2010/main" val="19352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3E0579B8-D803-4D8F-A47B-EF27D36F97F4}"/>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687518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宣教新聞-韓國仁川洛桑會議/大使命現狀報告淺析">
            <a:hlinkClick r:id="" action="ppaction://media"/>
            <a:extLst>
              <a:ext uri="{FF2B5EF4-FFF2-40B4-BE49-F238E27FC236}">
                <a16:creationId xmlns:a16="http://schemas.microsoft.com/office/drawing/2014/main" id="{1D1ACB53-7EE0-534A-56B4-55640F63515F}"/>
              </a:ext>
            </a:extLst>
          </p:cNvPr>
          <p:cNvPicPr>
            <a:picLocks noRot="1" noChangeAspect="1"/>
          </p:cNvPicPr>
          <p:nvPr>
            <a:videoFile r:link="rId1"/>
          </p:nvPr>
        </p:nvPicPr>
        <p:blipFill>
          <a:blip r:embed="rId3"/>
          <a:stretch>
            <a:fillRect/>
          </a:stretch>
        </p:blipFill>
        <p:spPr>
          <a:xfrm>
            <a:off x="26973" y="0"/>
            <a:ext cx="12165027" cy="6873240"/>
          </a:xfrm>
          <a:prstGeom prst="rect">
            <a:avLst/>
          </a:prstGeom>
        </p:spPr>
      </p:pic>
    </p:spTree>
    <p:extLst>
      <p:ext uri="{BB962C8B-B14F-4D97-AF65-F5344CB8AC3E}">
        <p14:creationId xmlns:p14="http://schemas.microsoft.com/office/powerpoint/2010/main" val="180336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現場超過5000人   超過200個國家…"/>
          <p:cNvSpPr txBox="1">
            <a:spLocks noGrp="1"/>
          </p:cNvSpPr>
          <p:nvPr>
            <p:ph type="subTitle" idx="1"/>
          </p:nvPr>
        </p:nvSpPr>
        <p:spPr>
          <a:xfrm>
            <a:off x="2945219" y="442073"/>
            <a:ext cx="9109405" cy="6458458"/>
          </a:xfrm>
          <a:prstGeom prst="rect">
            <a:avLst/>
          </a:prstGeom>
        </p:spPr>
        <p:txBody>
          <a:bodyPr>
            <a:noAutofit/>
          </a:bodyPr>
          <a:lstStyle/>
          <a:p>
            <a:pPr marL="0" lvl="7" indent="1600200" defTabSz="412750">
              <a:lnSpc>
                <a:spcPct val="100000"/>
              </a:lnSpc>
              <a:spcBef>
                <a:spcPts val="0"/>
              </a:spcBef>
              <a:buNone/>
              <a:defRPr sz="5500">
                <a:latin typeface="+mn-lt"/>
                <a:ea typeface="+mn-ea"/>
                <a:cs typeface="+mn-cs"/>
                <a:sym typeface="Produkt Extralight"/>
              </a:defRPr>
            </a:pPr>
            <a:r>
              <a:rPr sz="4000" b="1" dirty="0">
                <a:solidFill>
                  <a:srgbClr val="FFC000"/>
                </a:solidFill>
              </a:rPr>
              <a:t>現場超過5000人   超過200個國家 </a:t>
            </a:r>
          </a:p>
          <a:p>
            <a:pPr marL="0" lvl="7" indent="1600200" defTabSz="412750">
              <a:lnSpc>
                <a:spcPct val="100000"/>
              </a:lnSpc>
              <a:spcBef>
                <a:spcPts val="0"/>
              </a:spcBef>
              <a:buNone/>
              <a:defRPr sz="5500">
                <a:latin typeface="+mn-lt"/>
                <a:ea typeface="+mn-ea"/>
                <a:cs typeface="+mn-cs"/>
                <a:sym typeface="Produkt Extralight"/>
              </a:defRPr>
            </a:pPr>
            <a:r>
              <a:rPr sz="4000" b="1" dirty="0" err="1">
                <a:solidFill>
                  <a:srgbClr val="FFC000"/>
                </a:solidFill>
              </a:rPr>
              <a:t>會場後方的小黑屋裡</a:t>
            </a:r>
            <a:r>
              <a:rPr sz="4000" b="1" dirty="0">
                <a:solidFill>
                  <a:srgbClr val="FFC000"/>
                </a:solidFill>
              </a:rPr>
              <a:t> </a:t>
            </a:r>
            <a:endParaRPr lang="en-US" sz="4000" b="1" dirty="0">
              <a:solidFill>
                <a:srgbClr val="FFC000"/>
              </a:solidFill>
            </a:endParaRPr>
          </a:p>
          <a:p>
            <a:pPr marL="0" lvl="7" indent="1600200" defTabSz="412750">
              <a:lnSpc>
                <a:spcPct val="100000"/>
              </a:lnSpc>
              <a:spcBef>
                <a:spcPts val="0"/>
              </a:spcBef>
              <a:buNone/>
              <a:defRPr sz="5500">
                <a:latin typeface="+mn-lt"/>
                <a:ea typeface="+mn-ea"/>
                <a:cs typeface="+mn-cs"/>
                <a:sym typeface="Produkt Extralight"/>
              </a:defRPr>
            </a:pPr>
            <a:r>
              <a:rPr sz="4000" b="1" dirty="0" err="1">
                <a:solidFill>
                  <a:srgbClr val="FFC000"/>
                </a:solidFill>
              </a:rPr>
              <a:t>有不同的語言翻譯團隊</a:t>
            </a:r>
            <a:endParaRPr lang="en-US" sz="4000" b="1" dirty="0">
              <a:solidFill>
                <a:srgbClr val="FFC000"/>
              </a:solidFill>
            </a:endParaRPr>
          </a:p>
          <a:p>
            <a:pPr marL="0" lvl="7" indent="1600200" defTabSz="412750">
              <a:lnSpc>
                <a:spcPct val="100000"/>
              </a:lnSpc>
              <a:spcBef>
                <a:spcPts val="0"/>
              </a:spcBef>
              <a:buNone/>
              <a:defRPr sz="5500">
                <a:latin typeface="+mn-lt"/>
                <a:ea typeface="+mn-ea"/>
                <a:cs typeface="+mn-cs"/>
                <a:sym typeface="Produkt Extralight"/>
              </a:defRPr>
            </a:pPr>
            <a:r>
              <a:rPr sz="4000" b="1" dirty="0" err="1">
                <a:solidFill>
                  <a:srgbClr val="FFC000"/>
                </a:solidFill>
              </a:rPr>
              <a:t>萬國萬民的縮影</a:t>
            </a:r>
            <a:r>
              <a:rPr sz="4000" b="1" dirty="0">
                <a:solidFill>
                  <a:srgbClr val="FFC000"/>
                </a:solidFill>
              </a:rPr>
              <a:t>   </a:t>
            </a:r>
            <a:r>
              <a:rPr sz="4000" b="1" dirty="0" err="1">
                <a:solidFill>
                  <a:srgbClr val="FFC000"/>
                </a:solidFill>
              </a:rPr>
              <a:t>感動</a:t>
            </a:r>
            <a:r>
              <a:rPr sz="4000" b="1" dirty="0">
                <a:solidFill>
                  <a:srgbClr val="FFC000"/>
                </a:solidFill>
              </a:rPr>
              <a:t> </a:t>
            </a:r>
            <a:r>
              <a:rPr sz="4000" b="1" dirty="0" err="1">
                <a:solidFill>
                  <a:srgbClr val="FFC000"/>
                </a:solidFill>
              </a:rPr>
              <a:t>震撼</a:t>
            </a:r>
            <a:r>
              <a:rPr sz="4000" b="1" dirty="0">
                <a:solidFill>
                  <a:srgbClr val="FFC000"/>
                </a:solidFill>
              </a:rPr>
              <a:t> ～～</a:t>
            </a:r>
            <a:endParaRPr lang="en-US" sz="4000" b="1" dirty="0">
              <a:solidFill>
                <a:srgbClr val="FFC000"/>
              </a:solidFill>
            </a:endParaRPr>
          </a:p>
          <a:p>
            <a:pPr marL="0" lvl="7" indent="1600200" defTabSz="412750">
              <a:lnSpc>
                <a:spcPct val="100000"/>
              </a:lnSpc>
              <a:spcBef>
                <a:spcPts val="0"/>
              </a:spcBef>
              <a:buNone/>
              <a:defRPr sz="5500">
                <a:latin typeface="+mn-lt"/>
                <a:ea typeface="+mn-ea"/>
                <a:cs typeface="+mn-cs"/>
                <a:sym typeface="Produkt Extralight"/>
              </a:defRPr>
            </a:pPr>
            <a:r>
              <a:rPr sz="4000" b="1" dirty="0">
                <a:solidFill>
                  <a:srgbClr val="FFC000"/>
                </a:solidFill>
              </a:rPr>
              <a:t>50週年的歡慶 </a:t>
            </a:r>
          </a:p>
          <a:p>
            <a:pPr marL="0" lvl="7" indent="1600200" defTabSz="412750">
              <a:lnSpc>
                <a:spcPct val="100000"/>
              </a:lnSpc>
              <a:spcBef>
                <a:spcPts val="0"/>
              </a:spcBef>
              <a:buNone/>
              <a:defRPr sz="5500">
                <a:latin typeface="+mn-lt"/>
                <a:ea typeface="+mn-ea"/>
                <a:cs typeface="+mn-cs"/>
                <a:sym typeface="Produkt Extralight"/>
              </a:defRPr>
            </a:pPr>
            <a:r>
              <a:rPr sz="4000" b="1" dirty="0" err="1">
                <a:solidFill>
                  <a:srgbClr val="FFC000"/>
                </a:solidFill>
              </a:rPr>
              <a:t>同時</a:t>
            </a:r>
            <a:r>
              <a:rPr sz="4000" b="1" dirty="0">
                <a:solidFill>
                  <a:srgbClr val="FFC000"/>
                </a:solidFill>
              </a:rPr>
              <a:t>  </a:t>
            </a:r>
            <a:r>
              <a:rPr sz="4000" b="1" dirty="0" err="1">
                <a:solidFill>
                  <a:srgbClr val="FFC000"/>
                </a:solidFill>
              </a:rPr>
              <a:t>國攻打國</a:t>
            </a:r>
            <a:r>
              <a:rPr sz="4000" b="1" dirty="0">
                <a:solidFill>
                  <a:srgbClr val="FFC000"/>
                </a:solidFill>
              </a:rPr>
              <a:t> </a:t>
            </a:r>
            <a:endParaRPr lang="en-US" sz="4000" b="1" dirty="0">
              <a:solidFill>
                <a:srgbClr val="FFC000"/>
              </a:solidFill>
            </a:endParaRPr>
          </a:p>
          <a:p>
            <a:pPr marL="0" lvl="7" indent="1600200" defTabSz="412750">
              <a:lnSpc>
                <a:spcPct val="100000"/>
              </a:lnSpc>
              <a:spcBef>
                <a:spcPts val="0"/>
              </a:spcBef>
              <a:buNone/>
              <a:defRPr sz="5500">
                <a:latin typeface="+mn-lt"/>
                <a:ea typeface="+mn-ea"/>
                <a:cs typeface="+mn-cs"/>
                <a:sym typeface="Produkt Extralight"/>
              </a:defRPr>
            </a:pPr>
            <a:r>
              <a:rPr sz="4000" b="1" dirty="0" err="1">
                <a:solidFill>
                  <a:srgbClr val="FFC000"/>
                </a:solidFill>
              </a:rPr>
              <a:t>民攻打民的現實</a:t>
            </a:r>
            <a:r>
              <a:rPr sz="4000" b="1" dirty="0">
                <a:solidFill>
                  <a:srgbClr val="FFC000"/>
                </a:solidFill>
              </a:rPr>
              <a:t>  痛</a:t>
            </a:r>
            <a:r>
              <a:rPr lang="zh-TW" altLang="en-US" sz="4000" b="1" dirty="0">
                <a:solidFill>
                  <a:srgbClr val="FFC000"/>
                </a:solidFill>
              </a:rPr>
              <a:t>苦</a:t>
            </a:r>
            <a:endParaRPr sz="4000" b="1" dirty="0">
              <a:solidFill>
                <a:srgbClr val="FFC000"/>
              </a:solidFill>
            </a:endParaRPr>
          </a:p>
          <a:p>
            <a:pPr marL="0" lvl="7" indent="1600200" defTabSz="412750">
              <a:lnSpc>
                <a:spcPct val="100000"/>
              </a:lnSpc>
              <a:spcBef>
                <a:spcPts val="0"/>
              </a:spcBef>
              <a:buNone/>
              <a:defRPr sz="5500">
                <a:latin typeface="+mn-lt"/>
                <a:ea typeface="+mn-ea"/>
                <a:cs typeface="+mn-cs"/>
                <a:sym typeface="Produkt Extralight"/>
              </a:defRPr>
            </a:pPr>
            <a:r>
              <a:rPr sz="4000" b="1" dirty="0" err="1">
                <a:solidFill>
                  <a:srgbClr val="FFC000"/>
                </a:solidFill>
              </a:rPr>
              <a:t>場內的合一</a:t>
            </a:r>
            <a:r>
              <a:rPr sz="4000" b="1" dirty="0">
                <a:solidFill>
                  <a:srgbClr val="FFC000"/>
                </a:solidFill>
              </a:rPr>
              <a:t>   </a:t>
            </a:r>
            <a:r>
              <a:rPr sz="4000" b="1" dirty="0" err="1">
                <a:solidFill>
                  <a:srgbClr val="FFC000"/>
                </a:solidFill>
              </a:rPr>
              <a:t>場外的另一些聲音</a:t>
            </a:r>
            <a:r>
              <a:rPr sz="4000" b="1" dirty="0">
                <a:solidFill>
                  <a:srgbClr val="FFC000"/>
                </a:solidFill>
              </a:rPr>
              <a:t> </a:t>
            </a:r>
          </a:p>
          <a:p>
            <a:pPr marL="0" lvl="7" indent="1600200" defTabSz="412750">
              <a:lnSpc>
                <a:spcPct val="100000"/>
              </a:lnSpc>
              <a:spcBef>
                <a:spcPts val="0"/>
              </a:spcBef>
              <a:buNone/>
              <a:defRPr sz="5500">
                <a:latin typeface="+mn-lt"/>
                <a:ea typeface="+mn-ea"/>
                <a:cs typeface="+mn-cs"/>
                <a:sym typeface="Produkt Extralight"/>
              </a:defRPr>
            </a:pPr>
            <a:r>
              <a:rPr sz="4000" b="1" dirty="0" err="1">
                <a:solidFill>
                  <a:srgbClr val="FFC000"/>
                </a:solidFill>
              </a:rPr>
              <a:t>都需要正視</a:t>
            </a:r>
            <a:endParaRPr sz="4000" b="1" dirty="0">
              <a:solidFill>
                <a:srgbClr val="FFC000"/>
              </a:solidFill>
            </a:endParaRPr>
          </a:p>
        </p:txBody>
      </p:sp>
      <p:pic>
        <p:nvPicPr>
          <p:cNvPr id="302" name="貼上的影片.png" descr="貼上的影片.png"/>
          <p:cNvPicPr>
            <a:picLocks noChangeAspect="1"/>
          </p:cNvPicPr>
          <p:nvPr/>
        </p:nvPicPr>
        <p:blipFill>
          <a:blip r:embed="rId2"/>
          <a:stretch>
            <a:fillRect/>
          </a:stretch>
        </p:blipFill>
        <p:spPr>
          <a:xfrm>
            <a:off x="137375" y="1895468"/>
            <a:ext cx="4370830" cy="247047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洛桑精神"/>
          <p:cNvSpPr txBox="1">
            <a:spLocks noGrp="1"/>
          </p:cNvSpPr>
          <p:nvPr>
            <p:ph type="title"/>
          </p:nvPr>
        </p:nvSpPr>
        <p:spPr>
          <a:xfrm>
            <a:off x="253286" y="200421"/>
            <a:ext cx="4767240" cy="844550"/>
          </a:xfrm>
          <a:prstGeom prst="rect">
            <a:avLst/>
          </a:prstGeom>
        </p:spPr>
        <p:txBody>
          <a:bodyPr>
            <a:normAutofit fontScale="90000"/>
          </a:bodyPr>
          <a:lstStyle>
            <a:lvl1pPr defTabSz="2170121">
              <a:defRPr sz="8900" spc="-89"/>
            </a:lvl1pPr>
          </a:lstStyle>
          <a:p>
            <a:r>
              <a:rPr dirty="0" err="1"/>
              <a:t>洛桑精神</a:t>
            </a:r>
            <a:endParaRPr dirty="0"/>
          </a:p>
        </p:txBody>
      </p:sp>
      <p:sp>
        <p:nvSpPr>
          <p:cNvPr id="305" name="福音傳遍每個人…"/>
          <p:cNvSpPr txBox="1"/>
          <p:nvPr/>
        </p:nvSpPr>
        <p:spPr>
          <a:xfrm>
            <a:off x="190438" y="1303860"/>
            <a:ext cx="11811123" cy="5391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7000">
                <a:latin typeface="Helvetica"/>
                <a:ea typeface="Helvetica"/>
                <a:cs typeface="Helvetica"/>
                <a:sym typeface="Helvetica"/>
              </a:defRPr>
            </a:pPr>
            <a:r>
              <a:rPr sz="4800" b="1" dirty="0" err="1"/>
              <a:t>福音傳遍每個人</a:t>
            </a:r>
            <a:endParaRPr sz="4800" b="1" dirty="0"/>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5000">
                <a:latin typeface="Helvetica"/>
                <a:ea typeface="Helvetica"/>
                <a:cs typeface="Helvetica"/>
                <a:sym typeface="Helvetica"/>
              </a:defRPr>
            </a:pPr>
            <a:r>
              <a:rPr sz="2500" b="1" dirty="0"/>
              <a:t>the gospel for every person</a:t>
            </a:r>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5000">
                <a:latin typeface="Helvetica"/>
                <a:ea typeface="Helvetica"/>
                <a:cs typeface="Helvetica"/>
                <a:sym typeface="Helvetica"/>
              </a:defRPr>
            </a:pPr>
            <a:endParaRPr sz="1500" b="1" dirty="0"/>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7000">
                <a:latin typeface="Helvetica"/>
                <a:ea typeface="Helvetica"/>
                <a:cs typeface="Helvetica"/>
                <a:sym typeface="Helvetica"/>
              </a:defRPr>
            </a:pPr>
            <a:r>
              <a:rPr sz="4800" b="1" dirty="0" err="1"/>
              <a:t>每個族群和地方都有建立門徒的教會</a:t>
            </a:r>
            <a:endParaRPr sz="4800" b="1" dirty="0"/>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5000">
                <a:latin typeface="Helvetica"/>
                <a:ea typeface="Helvetica"/>
                <a:cs typeface="Helvetica"/>
                <a:sym typeface="Helvetica"/>
              </a:defRPr>
            </a:pPr>
            <a:r>
              <a:rPr sz="2500" b="1" dirty="0"/>
              <a:t>disciple-making churches for every people and place</a:t>
            </a:r>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5000">
                <a:latin typeface="Helvetica"/>
                <a:ea typeface="Helvetica"/>
                <a:cs typeface="Helvetica"/>
                <a:sym typeface="Helvetica"/>
              </a:defRPr>
            </a:pPr>
            <a:endParaRPr sz="1500" b="1" dirty="0"/>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7000">
                <a:latin typeface="Helvetica"/>
                <a:ea typeface="Helvetica"/>
                <a:cs typeface="Helvetica"/>
                <a:sym typeface="Helvetica"/>
              </a:defRPr>
            </a:pPr>
            <a:r>
              <a:rPr sz="4800" b="1" dirty="0" err="1"/>
              <a:t>每間教會和每個領域都擁有基督樣式的領袖</a:t>
            </a:r>
            <a:endParaRPr sz="4800" b="1" dirty="0"/>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5000">
                <a:latin typeface="Helvetica"/>
                <a:ea typeface="Helvetica"/>
                <a:cs typeface="Helvetica"/>
                <a:sym typeface="Helvetica"/>
              </a:defRPr>
            </a:pPr>
            <a:r>
              <a:rPr sz="2500" b="1" dirty="0"/>
              <a:t>Christ-like leaders for every church and sector</a:t>
            </a:r>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5000">
                <a:latin typeface="Helvetica"/>
                <a:ea typeface="Helvetica"/>
                <a:cs typeface="Helvetica"/>
                <a:sym typeface="Helvetica"/>
              </a:defRPr>
            </a:pPr>
            <a:endParaRPr sz="1500" b="1" dirty="0"/>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7000">
                <a:latin typeface="Helvetica"/>
                <a:ea typeface="Helvetica"/>
                <a:cs typeface="Helvetica"/>
                <a:sym typeface="Helvetica"/>
              </a:defRPr>
            </a:pPr>
            <a:r>
              <a:rPr sz="4800" b="1" dirty="0" err="1"/>
              <a:t>在社會每個領域實現國度影響</a:t>
            </a:r>
            <a:endParaRPr sz="4800" b="1" dirty="0"/>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5000">
                <a:latin typeface="Helvetica"/>
                <a:ea typeface="Helvetica"/>
                <a:cs typeface="Helvetica"/>
                <a:sym typeface="Helvetica"/>
              </a:defRPr>
            </a:pPr>
            <a:r>
              <a:rPr sz="2500" b="1" dirty="0"/>
              <a:t>kingdom impact in every sphere of society</a:t>
            </a:r>
          </a:p>
        </p:txBody>
      </p:sp>
      <p:pic>
        <p:nvPicPr>
          <p:cNvPr id="306" name="貼上的影片.png" descr="貼上的影片.png"/>
          <p:cNvPicPr>
            <a:picLocks noChangeAspect="1"/>
          </p:cNvPicPr>
          <p:nvPr/>
        </p:nvPicPr>
        <p:blipFill>
          <a:blip r:embed="rId2"/>
          <a:stretch>
            <a:fillRect/>
          </a:stretch>
        </p:blipFill>
        <p:spPr>
          <a:xfrm>
            <a:off x="7421526" y="0"/>
            <a:ext cx="4517188" cy="2529625"/>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讓教會 一起 宣揚 並 展示基督"/>
          <p:cNvSpPr txBox="1">
            <a:spLocks noGrp="1"/>
          </p:cNvSpPr>
          <p:nvPr>
            <p:ph type="body" sz="quarter" idx="1"/>
          </p:nvPr>
        </p:nvSpPr>
        <p:spPr>
          <a:xfrm>
            <a:off x="417137" y="326619"/>
            <a:ext cx="10985501" cy="1116735"/>
          </a:xfrm>
          <a:prstGeom prst="rect">
            <a:avLst/>
          </a:prstGeom>
        </p:spPr>
        <p:txBody>
          <a:bodyPr>
            <a:normAutofit fontScale="40000" lnSpcReduction="20000"/>
          </a:bodyPr>
          <a:lstStyle>
            <a:lvl1pPr marL="0" indent="0" algn="ctr">
              <a:buSzTx/>
              <a:buNone/>
              <a:defRPr sz="11600"/>
            </a:lvl1pPr>
          </a:lstStyle>
          <a:p>
            <a:r>
              <a:rPr lang="en-US" b="1" dirty="0"/>
              <a:t>Theme: </a:t>
            </a:r>
            <a:r>
              <a:rPr b="1" dirty="0" err="1"/>
              <a:t>讓教會</a:t>
            </a:r>
            <a:r>
              <a:rPr b="1" dirty="0"/>
              <a:t> </a:t>
            </a:r>
            <a:r>
              <a:rPr b="1" dirty="0" err="1"/>
              <a:t>一起</a:t>
            </a:r>
            <a:r>
              <a:rPr b="1" dirty="0"/>
              <a:t> </a:t>
            </a:r>
            <a:r>
              <a:rPr b="1" dirty="0" err="1"/>
              <a:t>宣揚</a:t>
            </a:r>
            <a:r>
              <a:rPr b="1" dirty="0"/>
              <a:t> </a:t>
            </a:r>
            <a:r>
              <a:rPr b="1" dirty="0" err="1"/>
              <a:t>並</a:t>
            </a:r>
            <a:r>
              <a:rPr b="1" dirty="0"/>
              <a:t> </a:t>
            </a:r>
            <a:r>
              <a:rPr b="1" dirty="0" err="1"/>
              <a:t>展示基督</a:t>
            </a:r>
            <a:endParaRPr b="1" dirty="0"/>
          </a:p>
        </p:txBody>
      </p:sp>
      <p:pic>
        <p:nvPicPr>
          <p:cNvPr id="316" name="貼上的影片.png" descr="貼上的影片.png"/>
          <p:cNvPicPr>
            <a:picLocks noChangeAspect="1"/>
          </p:cNvPicPr>
          <p:nvPr/>
        </p:nvPicPr>
        <p:blipFill>
          <a:blip r:embed="rId3"/>
          <a:stretch>
            <a:fillRect/>
          </a:stretch>
        </p:blipFill>
        <p:spPr>
          <a:xfrm>
            <a:off x="4752304" y="2986401"/>
            <a:ext cx="6849752" cy="3871599"/>
          </a:xfrm>
          <a:prstGeom prst="rect">
            <a:avLst/>
          </a:prstGeom>
          <a:ln w="12700">
            <a:miter lim="400000"/>
          </a:ln>
        </p:spPr>
      </p:pic>
      <p:sp>
        <p:nvSpPr>
          <p:cNvPr id="317" name="不同宗派、文化、世代 同心一起 協作…"/>
          <p:cNvSpPr txBox="1"/>
          <p:nvPr/>
        </p:nvSpPr>
        <p:spPr>
          <a:xfrm>
            <a:off x="244549" y="909516"/>
            <a:ext cx="14121460" cy="5840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defTabSz="228600">
              <a:lnSpc>
                <a:spcPct val="117999"/>
              </a:lnSpc>
              <a:defRPr sz="6000">
                <a:latin typeface="Songti TC Regular"/>
                <a:ea typeface="Songti TC Regular"/>
                <a:cs typeface="Songti TC Regular"/>
                <a:sym typeface="Songti TC Regular"/>
              </a:defRPr>
            </a:pPr>
            <a:r>
              <a:rPr sz="4600" b="1" dirty="0" err="1"/>
              <a:t>不同宗派、文化、世代</a:t>
            </a:r>
            <a:r>
              <a:rPr sz="4600" b="1" dirty="0"/>
              <a:t> </a:t>
            </a:r>
            <a:r>
              <a:rPr sz="4600" b="1" dirty="0" err="1"/>
              <a:t>同心一起</a:t>
            </a:r>
            <a:r>
              <a:rPr sz="4600" b="1" dirty="0"/>
              <a:t> </a:t>
            </a:r>
            <a:r>
              <a:rPr sz="4600" b="1" dirty="0" err="1"/>
              <a:t>協作</a:t>
            </a:r>
            <a:r>
              <a:rPr lang="zh-TW" altLang="en-US" sz="4600" b="1" dirty="0"/>
              <a:t>，</a:t>
            </a:r>
            <a:r>
              <a:rPr sz="4600" b="1" dirty="0" err="1"/>
              <a:t>不僅</a:t>
            </a:r>
            <a:endParaRPr lang="en-US" sz="4600" b="1" dirty="0"/>
          </a:p>
          <a:p>
            <a:pPr defTabSz="228600">
              <a:lnSpc>
                <a:spcPct val="117999"/>
              </a:lnSpc>
              <a:defRPr sz="6000">
                <a:latin typeface="Songti TC Regular"/>
                <a:ea typeface="Songti TC Regular"/>
                <a:cs typeface="Songti TC Regular"/>
                <a:sym typeface="Songti TC Regular"/>
              </a:defRPr>
            </a:pPr>
            <a:r>
              <a:rPr sz="4600" b="1" dirty="0" err="1"/>
              <a:t>透過言語，也透過反映基督的生命來表達福音</a:t>
            </a:r>
            <a:r>
              <a:rPr sz="4600" b="1" dirty="0"/>
              <a:t>，</a:t>
            </a:r>
          </a:p>
          <a:p>
            <a:pPr defTabSz="228600">
              <a:lnSpc>
                <a:spcPct val="117999"/>
              </a:lnSpc>
              <a:defRPr sz="6000">
                <a:latin typeface="Songti TC Regular"/>
                <a:ea typeface="Songti TC Regular"/>
                <a:cs typeface="Songti TC Regular"/>
                <a:sym typeface="Songti TC Regular"/>
              </a:defRPr>
            </a:pPr>
            <a:r>
              <a:rPr sz="4600" b="1" dirty="0" err="1"/>
              <a:t>將宣講與愛和</a:t>
            </a:r>
            <a:endParaRPr lang="en-US" sz="4600" b="1" dirty="0"/>
          </a:p>
          <a:p>
            <a:pPr defTabSz="228600">
              <a:lnSpc>
                <a:spcPct val="117999"/>
              </a:lnSpc>
              <a:defRPr sz="6000">
                <a:latin typeface="Songti TC Regular"/>
                <a:ea typeface="Songti TC Regular"/>
                <a:cs typeface="Songti TC Regular"/>
                <a:sym typeface="Songti TC Regular"/>
              </a:defRPr>
            </a:pPr>
            <a:r>
              <a:rPr sz="4600" b="1" dirty="0" err="1"/>
              <a:t>服事的行動結合</a:t>
            </a:r>
            <a:r>
              <a:rPr sz="4600" b="1" dirty="0"/>
              <a:t>。</a:t>
            </a:r>
          </a:p>
          <a:p>
            <a:pPr defTabSz="228600">
              <a:lnSpc>
                <a:spcPct val="117999"/>
              </a:lnSpc>
              <a:defRPr sz="6000">
                <a:latin typeface="Songti TC Regular"/>
                <a:ea typeface="Songti TC Regular"/>
                <a:cs typeface="Songti TC Regular"/>
                <a:sym typeface="Songti TC Regular"/>
              </a:defRPr>
            </a:pPr>
            <a:r>
              <a:rPr sz="4600" b="1" dirty="0" err="1"/>
              <a:t>再次強調</a:t>
            </a:r>
            <a:r>
              <a:rPr sz="4600" b="1" dirty="0"/>
              <a:t> </a:t>
            </a:r>
            <a:r>
              <a:rPr sz="4600" b="1" dirty="0" err="1"/>
              <a:t>拯救</a:t>
            </a:r>
            <a:endParaRPr lang="en-US" sz="4600" b="1" dirty="0"/>
          </a:p>
          <a:p>
            <a:pPr defTabSz="228600">
              <a:lnSpc>
                <a:spcPct val="117999"/>
              </a:lnSpc>
              <a:defRPr sz="6000">
                <a:latin typeface="Songti TC Regular"/>
                <a:ea typeface="Songti TC Regular"/>
                <a:cs typeface="Songti TC Regular"/>
                <a:sym typeface="Songti TC Regular"/>
              </a:defRPr>
            </a:pPr>
            <a:r>
              <a:rPr sz="4600" b="1" dirty="0" err="1"/>
              <a:t>靈魂</a:t>
            </a:r>
            <a:r>
              <a:rPr sz="4600" b="1" dirty="0"/>
              <a:t> 與 </a:t>
            </a:r>
            <a:r>
              <a:rPr sz="4600" b="1" dirty="0" err="1"/>
              <a:t>承擔社會</a:t>
            </a:r>
            <a:endParaRPr lang="en-US" sz="4600" b="1" dirty="0"/>
          </a:p>
          <a:p>
            <a:pPr defTabSz="228600">
              <a:lnSpc>
                <a:spcPct val="117999"/>
              </a:lnSpc>
              <a:defRPr sz="6000">
                <a:latin typeface="Songti TC Regular"/>
                <a:ea typeface="Songti TC Regular"/>
                <a:cs typeface="Songti TC Regular"/>
                <a:sym typeface="Songti TC Regular"/>
              </a:defRPr>
            </a:pPr>
            <a:r>
              <a:rPr sz="4600" b="1" dirty="0" err="1"/>
              <a:t>責任</a:t>
            </a:r>
            <a:r>
              <a:rPr sz="4600" b="1" dirty="0"/>
              <a:t> </a:t>
            </a:r>
            <a:r>
              <a:rPr sz="4600" b="1" dirty="0" err="1"/>
              <a:t>缺一不可</a:t>
            </a:r>
            <a:r>
              <a:rPr sz="4600" b="1" dirty="0"/>
              <a: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大會宗旨：聆聽、聚集、 禱告、行動"/>
          <p:cNvSpPr txBox="1"/>
          <p:nvPr/>
        </p:nvSpPr>
        <p:spPr>
          <a:xfrm>
            <a:off x="680882" y="237933"/>
            <a:ext cx="3723776" cy="2174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9000"/>
            </a:lvl1pPr>
          </a:lstStyle>
          <a:p>
            <a:r>
              <a:rPr sz="4600" b="1" dirty="0" err="1"/>
              <a:t>大會宗旨</a:t>
            </a:r>
            <a:r>
              <a:rPr sz="4600" b="1" dirty="0"/>
              <a:t>：</a:t>
            </a:r>
            <a:endParaRPr lang="en-US" sz="4600" b="1" dirty="0"/>
          </a:p>
          <a:p>
            <a:r>
              <a:rPr sz="4600" b="1" dirty="0" err="1"/>
              <a:t>聆聽、聚集</a:t>
            </a:r>
            <a:r>
              <a:rPr sz="4600" b="1" dirty="0"/>
              <a:t>、 </a:t>
            </a:r>
            <a:endParaRPr lang="en-US" sz="4600" b="1" dirty="0"/>
          </a:p>
          <a:p>
            <a:r>
              <a:rPr sz="4600" b="1" dirty="0" err="1"/>
              <a:t>禱告、行動</a:t>
            </a:r>
            <a:endParaRPr sz="4600" b="1" dirty="0"/>
          </a:p>
        </p:txBody>
      </p:sp>
      <p:sp>
        <p:nvSpPr>
          <p:cNvPr id="322" name="以讀經 禱告聆聽上帝 聆聽上帝 也彼此傾聽 願不同背景 不同文化的基督徒 一起聚集 一起合作 以實際行動展開全球眾教會的合作 進行門訓"/>
          <p:cNvSpPr txBox="1"/>
          <p:nvPr/>
        </p:nvSpPr>
        <p:spPr>
          <a:xfrm>
            <a:off x="95694" y="2435524"/>
            <a:ext cx="13453730" cy="4184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nSpc>
                <a:spcPct val="150000"/>
              </a:lnSpc>
            </a:pPr>
            <a:r>
              <a:rPr sz="4600" b="1" dirty="0" err="1"/>
              <a:t>以讀經</a:t>
            </a:r>
            <a:r>
              <a:rPr sz="4600" b="1" dirty="0"/>
              <a:t> </a:t>
            </a:r>
            <a:r>
              <a:rPr sz="4600" b="1" dirty="0" err="1"/>
              <a:t>禱告聆聽上帝</a:t>
            </a:r>
            <a:br>
              <a:rPr sz="4600" b="1" dirty="0"/>
            </a:br>
            <a:r>
              <a:rPr sz="4600" b="1" dirty="0" err="1"/>
              <a:t>聆聽上帝</a:t>
            </a:r>
            <a:r>
              <a:rPr sz="4600" b="1" dirty="0"/>
              <a:t> </a:t>
            </a:r>
            <a:r>
              <a:rPr sz="4600" b="1" dirty="0" err="1"/>
              <a:t>也彼此傾聽</a:t>
            </a:r>
            <a:br>
              <a:rPr sz="4600" b="1" dirty="0"/>
            </a:br>
            <a:r>
              <a:rPr sz="4600" b="1" dirty="0" err="1"/>
              <a:t>願不同背景</a:t>
            </a:r>
            <a:r>
              <a:rPr sz="4600" b="1" dirty="0"/>
              <a:t> </a:t>
            </a:r>
            <a:r>
              <a:rPr sz="4600" b="1" dirty="0" err="1"/>
              <a:t>不同文化的基督徒</a:t>
            </a:r>
            <a:r>
              <a:rPr sz="4600" b="1" dirty="0"/>
              <a:t> </a:t>
            </a:r>
            <a:r>
              <a:rPr sz="4600" b="1" dirty="0" err="1"/>
              <a:t>一起聚集</a:t>
            </a:r>
            <a:r>
              <a:rPr sz="4600" b="1" dirty="0"/>
              <a:t> </a:t>
            </a:r>
            <a:r>
              <a:rPr sz="4600" b="1" dirty="0" err="1"/>
              <a:t>合作</a:t>
            </a:r>
            <a:br>
              <a:rPr sz="4600" b="1" dirty="0"/>
            </a:br>
            <a:r>
              <a:rPr sz="4600" b="1" dirty="0" err="1"/>
              <a:t>以實際行動展開全球眾教會的合作</a:t>
            </a:r>
            <a:r>
              <a:rPr sz="4600" b="1" dirty="0"/>
              <a:t> </a:t>
            </a:r>
            <a:r>
              <a:rPr sz="4600" b="1" dirty="0" err="1"/>
              <a:t>進行門訓</a:t>
            </a:r>
            <a:r>
              <a:rPr sz="4600" b="1" dirty="0"/>
              <a:t> </a:t>
            </a:r>
          </a:p>
        </p:txBody>
      </p:sp>
      <p:pic>
        <p:nvPicPr>
          <p:cNvPr id="323" name="貼上的影片.png" descr="貼上的影片.png"/>
          <p:cNvPicPr>
            <a:picLocks noChangeAspect="1"/>
          </p:cNvPicPr>
          <p:nvPr/>
        </p:nvPicPr>
        <p:blipFill>
          <a:blip r:embed="rId3"/>
          <a:stretch>
            <a:fillRect/>
          </a:stretch>
        </p:blipFill>
        <p:spPr>
          <a:xfrm>
            <a:off x="5668860" y="0"/>
            <a:ext cx="6523140" cy="40142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322"/>
                                        </p:tgtEl>
                                        <p:attrNameLst>
                                          <p:attrName>style.visibility</p:attrName>
                                        </p:attrNameLst>
                                      </p:cBhvr>
                                      <p:to>
                                        <p:strVal val="visible"/>
                                      </p:to>
                                    </p:set>
                                    <p:anim calcmode="lin" valueType="num">
                                      <p:cBhvr>
                                        <p:cTn id="7" dur="1000" fill="hold"/>
                                        <p:tgtEl>
                                          <p:spTgt spid="322"/>
                                        </p:tgtEl>
                                        <p:attrNameLst>
                                          <p:attrName>ppt_x</p:attrName>
                                        </p:attrNameLst>
                                      </p:cBhvr>
                                      <p:tavLst>
                                        <p:tav tm="0">
                                          <p:val>
                                            <p:strVal val="0-#ppt_w/2"/>
                                          </p:val>
                                        </p:tav>
                                        <p:tav tm="100000">
                                          <p:val>
                                            <p:strVal val="#ppt_x"/>
                                          </p:val>
                                        </p:tav>
                                      </p:tavLst>
                                    </p:anim>
                                    <p:anim calcmode="lin" valueType="num">
                                      <p:cBhvr>
                                        <p:cTn id="8" dur="1000" fill="hold"/>
                                        <p:tgtEl>
                                          <p:spTgt spid="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大會操作的特色—小組/小會 5步驟"/>
          <p:cNvSpPr txBox="1">
            <a:spLocks noGrp="1"/>
          </p:cNvSpPr>
          <p:nvPr>
            <p:ph type="title"/>
          </p:nvPr>
        </p:nvSpPr>
        <p:spPr>
          <a:xfrm>
            <a:off x="1032475" y="278277"/>
            <a:ext cx="10364451" cy="1110006"/>
          </a:xfrm>
          <a:prstGeom prst="rect">
            <a:avLst/>
          </a:prstGeom>
        </p:spPr>
        <p:txBody>
          <a:bodyPr>
            <a:noAutofit/>
          </a:bodyPr>
          <a:lstStyle>
            <a:lvl1pPr defTabSz="2170121">
              <a:defRPr sz="8900" spc="-89"/>
            </a:lvl1pPr>
          </a:lstStyle>
          <a:p>
            <a:r>
              <a:rPr sz="4800" b="1" dirty="0" err="1"/>
              <a:t>大會操作的特色</a:t>
            </a:r>
            <a:r>
              <a:rPr sz="4800" b="1" dirty="0"/>
              <a:t>—</a:t>
            </a:r>
            <a:r>
              <a:rPr sz="4800" b="1" dirty="0" err="1"/>
              <a:t>小組</a:t>
            </a:r>
            <a:r>
              <a:rPr sz="4800" b="1" dirty="0"/>
              <a:t>/</a:t>
            </a:r>
            <a:r>
              <a:rPr sz="4800" b="1" dirty="0" err="1"/>
              <a:t>小會</a:t>
            </a:r>
            <a:r>
              <a:rPr sz="4800" b="1" dirty="0"/>
              <a:t> 5步驟</a:t>
            </a:r>
          </a:p>
        </p:txBody>
      </p:sp>
      <p:sp>
        <p:nvSpPr>
          <p:cNvPr id="328" name="一、傾聽當前現實——在所處環境中有何缺⼝？ 為何？…"/>
          <p:cNvSpPr txBox="1">
            <a:spLocks noGrp="1"/>
          </p:cNvSpPr>
          <p:nvPr>
            <p:ph type="body" idx="1"/>
          </p:nvPr>
        </p:nvSpPr>
        <p:spPr>
          <a:xfrm>
            <a:off x="127592" y="1260691"/>
            <a:ext cx="12064408" cy="3923700"/>
          </a:xfrm>
          <a:prstGeom prst="rect">
            <a:avLst/>
          </a:prstGeom>
        </p:spPr>
        <p:txBody>
          <a:bodyPr>
            <a:normAutofit/>
          </a:bodyPr>
          <a:lstStyle/>
          <a:p>
            <a:pPr marL="0" indent="0" defTabSz="224028">
              <a:spcBef>
                <a:spcPts val="0"/>
              </a:spcBef>
              <a:buNone/>
              <a:defRPr sz="6076">
                <a:latin typeface="Songti TC Regular"/>
                <a:ea typeface="Songti TC Regular"/>
                <a:cs typeface="Songti TC Regular"/>
                <a:sym typeface="Songti TC Regular"/>
              </a:defRPr>
            </a:pPr>
            <a:r>
              <a:rPr sz="5400" b="1" dirty="0" err="1"/>
              <a:t>一、</a:t>
            </a:r>
            <a:r>
              <a:rPr sz="5400" b="1" dirty="0" err="1">
                <a:solidFill>
                  <a:srgbClr val="FFC06D"/>
                </a:solidFill>
                <a:latin typeface="Songti TC Bold"/>
                <a:ea typeface="Songti TC Bold"/>
                <a:cs typeface="Songti TC Bold"/>
                <a:sym typeface="Songti TC Bold"/>
              </a:rPr>
              <a:t>傾聽</a:t>
            </a:r>
            <a:r>
              <a:rPr sz="5400" b="1" dirty="0" err="1"/>
              <a:t>當前現實</a:t>
            </a:r>
            <a:r>
              <a:rPr sz="5400" b="1" dirty="0"/>
              <a:t>——</a:t>
            </a:r>
            <a:r>
              <a:rPr sz="5400" b="1" dirty="0" err="1"/>
              <a:t>在所處環境</a:t>
            </a:r>
            <a:endParaRPr lang="en-US" sz="5400" b="1" dirty="0"/>
          </a:p>
          <a:p>
            <a:pPr marL="0" indent="0" defTabSz="224028">
              <a:spcBef>
                <a:spcPts val="0"/>
              </a:spcBef>
              <a:buNone/>
              <a:defRPr sz="6076">
                <a:latin typeface="Songti TC Regular"/>
                <a:ea typeface="Songti TC Regular"/>
                <a:cs typeface="Songti TC Regular"/>
                <a:sym typeface="Songti TC Regular"/>
              </a:defRPr>
            </a:pPr>
            <a:r>
              <a:rPr lang="en-US" sz="5400" b="1" dirty="0"/>
              <a:t>         </a:t>
            </a:r>
            <a:r>
              <a:rPr sz="5400" b="1" dirty="0" err="1"/>
              <a:t>中有何缺</a:t>
            </a:r>
            <a:r>
              <a:rPr sz="5400" b="1" dirty="0"/>
              <a:t>⼝？ </a:t>
            </a:r>
            <a:r>
              <a:rPr sz="5400" b="1" dirty="0" err="1"/>
              <a:t>為何</a:t>
            </a:r>
            <a:r>
              <a:rPr sz="5400" b="1" dirty="0"/>
              <a:t>？ </a:t>
            </a:r>
            <a:endParaRPr lang="en-US" sz="5400" b="1" dirty="0"/>
          </a:p>
          <a:p>
            <a:pPr marL="0" indent="0" defTabSz="224028">
              <a:spcBef>
                <a:spcPts val="0"/>
              </a:spcBef>
              <a:buNone/>
              <a:defRPr sz="6076">
                <a:latin typeface="Songti TC Regular"/>
                <a:ea typeface="Songti TC Regular"/>
                <a:cs typeface="Songti TC Regular"/>
                <a:sym typeface="Songti TC Regular"/>
              </a:defRPr>
            </a:pPr>
            <a:endParaRPr sz="1500" b="1" dirty="0"/>
          </a:p>
          <a:p>
            <a:pPr marL="0" indent="0" defTabSz="224028">
              <a:spcBef>
                <a:spcPts val="0"/>
              </a:spcBef>
              <a:buNone/>
              <a:defRPr sz="6076">
                <a:latin typeface="Songti TC Regular"/>
                <a:ea typeface="Songti TC Regular"/>
                <a:cs typeface="Songti TC Regular"/>
                <a:sym typeface="Songti TC Regular"/>
              </a:defRPr>
            </a:pPr>
            <a:r>
              <a:rPr sz="5400" b="1" dirty="0" err="1"/>
              <a:t>二、</a:t>
            </a:r>
            <a:r>
              <a:rPr sz="5400" b="1" dirty="0" err="1">
                <a:solidFill>
                  <a:srgbClr val="FFB04C"/>
                </a:solidFill>
                <a:latin typeface="Songti TC Bold"/>
                <a:ea typeface="Songti TC Bold"/>
                <a:cs typeface="Songti TC Bold"/>
                <a:sym typeface="Songti TC Bold"/>
              </a:rPr>
              <a:t>想象</a:t>
            </a:r>
            <a:r>
              <a:rPr sz="5400" b="1" dirty="0" err="1"/>
              <a:t>理想的未來</a:t>
            </a:r>
            <a:r>
              <a:rPr sz="5400" b="1" dirty="0"/>
              <a:t>——</a:t>
            </a:r>
            <a:r>
              <a:rPr sz="5400" b="1" dirty="0" err="1"/>
              <a:t>若有機</a:t>
            </a:r>
            <a:r>
              <a:rPr lang="zh-TW" altLang="en-US" sz="5400" b="1" dirty="0"/>
              <a:t>會</a:t>
            </a:r>
            <a:endParaRPr lang="en-US" altLang="zh-TW" sz="5400" b="1" dirty="0"/>
          </a:p>
          <a:p>
            <a:pPr marL="0" indent="0" defTabSz="224028">
              <a:spcBef>
                <a:spcPts val="0"/>
              </a:spcBef>
              <a:buNone/>
              <a:defRPr sz="6076">
                <a:latin typeface="Songti TC Regular"/>
                <a:ea typeface="Songti TC Regular"/>
                <a:cs typeface="Songti TC Regular"/>
                <a:sym typeface="Songti TC Regular"/>
              </a:defRPr>
            </a:pPr>
            <a:r>
              <a:rPr lang="zh-TW" altLang="en-US" sz="5400" b="1" dirty="0"/>
              <a:t>         </a:t>
            </a:r>
            <a:r>
              <a:rPr sz="5400" b="1" dirty="0" err="1"/>
              <a:t>與不同對象同</a:t>
            </a:r>
            <a:r>
              <a:rPr sz="5400" b="1" dirty="0"/>
              <a:t>⼯，</a:t>
            </a:r>
            <a:r>
              <a:rPr sz="5400" b="1" dirty="0" err="1"/>
              <a:t>可能會怎樣</a:t>
            </a:r>
            <a:r>
              <a:rPr sz="5400" b="1" dirty="0"/>
              <a:t>？</a:t>
            </a:r>
          </a:p>
        </p:txBody>
      </p:sp>
      <p:pic>
        <p:nvPicPr>
          <p:cNvPr id="329" name="貼上的影片.png" descr="貼上的影片.png"/>
          <p:cNvPicPr>
            <a:picLocks noChangeAspect="1"/>
          </p:cNvPicPr>
          <p:nvPr/>
        </p:nvPicPr>
        <p:blipFill>
          <a:blip r:embed="rId2"/>
          <a:stretch>
            <a:fillRect/>
          </a:stretch>
        </p:blipFill>
        <p:spPr>
          <a:xfrm>
            <a:off x="4319191" y="4587186"/>
            <a:ext cx="3791023" cy="2130074"/>
          </a:xfrm>
          <a:prstGeom prst="rect">
            <a:avLst/>
          </a:prstGeom>
          <a:ln w="12700">
            <a:miter lim="400000"/>
          </a:ln>
        </p:spPr>
      </p:pic>
    </p:spTree>
    <p:extLst>
      <p:ext uri="{BB962C8B-B14F-4D97-AF65-F5344CB8AC3E}">
        <p14:creationId xmlns:p14="http://schemas.microsoft.com/office/powerpoint/2010/main" val="15920996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大會操作的特色—小組/小會 5步驟"/>
          <p:cNvSpPr txBox="1">
            <a:spLocks noGrp="1"/>
          </p:cNvSpPr>
          <p:nvPr>
            <p:ph type="title"/>
          </p:nvPr>
        </p:nvSpPr>
        <p:spPr>
          <a:xfrm>
            <a:off x="913774" y="305954"/>
            <a:ext cx="10364451" cy="1110006"/>
          </a:xfrm>
          <a:prstGeom prst="rect">
            <a:avLst/>
          </a:prstGeom>
        </p:spPr>
        <p:txBody>
          <a:bodyPr>
            <a:noAutofit/>
          </a:bodyPr>
          <a:lstStyle>
            <a:lvl1pPr defTabSz="2170121">
              <a:defRPr sz="8900" spc="-89"/>
            </a:lvl1pPr>
          </a:lstStyle>
          <a:p>
            <a:r>
              <a:rPr sz="4800" b="1" dirty="0" err="1"/>
              <a:t>大會操作的特色</a:t>
            </a:r>
            <a:r>
              <a:rPr sz="4800" b="1" dirty="0"/>
              <a:t>—</a:t>
            </a:r>
            <a:r>
              <a:rPr sz="4800" b="1" dirty="0" err="1"/>
              <a:t>小組</a:t>
            </a:r>
            <a:r>
              <a:rPr sz="4800" b="1" dirty="0"/>
              <a:t>/</a:t>
            </a:r>
            <a:r>
              <a:rPr sz="4800" b="1" dirty="0" err="1"/>
              <a:t>小會</a:t>
            </a:r>
            <a:r>
              <a:rPr sz="4800" b="1" dirty="0"/>
              <a:t> 5步驟</a:t>
            </a:r>
          </a:p>
        </p:txBody>
      </p:sp>
      <p:sp>
        <p:nvSpPr>
          <p:cNvPr id="328" name="一、傾聽當前現實——在所處環境中有何缺⼝？ 為何？…"/>
          <p:cNvSpPr txBox="1">
            <a:spLocks noGrp="1"/>
          </p:cNvSpPr>
          <p:nvPr>
            <p:ph type="body" idx="1"/>
          </p:nvPr>
        </p:nvSpPr>
        <p:spPr>
          <a:xfrm>
            <a:off x="0" y="1213941"/>
            <a:ext cx="12192000" cy="5858538"/>
          </a:xfrm>
          <a:prstGeom prst="rect">
            <a:avLst/>
          </a:prstGeom>
        </p:spPr>
        <p:txBody>
          <a:bodyPr>
            <a:noAutofit/>
          </a:bodyPr>
          <a:lstStyle/>
          <a:p>
            <a:pPr marL="0" indent="0" defTabSz="224028">
              <a:spcBef>
                <a:spcPts val="0"/>
              </a:spcBef>
              <a:buNone/>
              <a:defRPr sz="6076">
                <a:latin typeface="Songti TC Regular"/>
                <a:ea typeface="Songti TC Regular"/>
                <a:cs typeface="Songti TC Regular"/>
                <a:sym typeface="Songti TC Regular"/>
              </a:defRPr>
            </a:pPr>
            <a:r>
              <a:rPr sz="5400" dirty="0" err="1"/>
              <a:t>三、</a:t>
            </a:r>
            <a:r>
              <a:rPr sz="5400" b="1" dirty="0" err="1">
                <a:solidFill>
                  <a:srgbClr val="FFAA5D"/>
                </a:solidFill>
                <a:latin typeface="Songti TC Bold"/>
                <a:ea typeface="Songti TC Bold"/>
                <a:cs typeface="Songti TC Bold"/>
                <a:sym typeface="Songti TC Bold"/>
              </a:rPr>
              <a:t>創造</a:t>
            </a:r>
            <a:r>
              <a:rPr sz="5400" b="1" dirty="0" err="1"/>
              <a:t>修補缺⼝的⽅法</a:t>
            </a:r>
            <a:r>
              <a:rPr sz="5400" b="1" dirty="0"/>
              <a:t>——</a:t>
            </a:r>
            <a:r>
              <a:rPr sz="5400" b="1" dirty="0" err="1"/>
              <a:t>哪些改</a:t>
            </a:r>
            <a:endParaRPr lang="en-US" sz="5400" b="1" dirty="0"/>
          </a:p>
          <a:p>
            <a:pPr marL="0" indent="0" defTabSz="224028">
              <a:spcBef>
                <a:spcPts val="0"/>
              </a:spcBef>
              <a:buNone/>
              <a:defRPr sz="6076">
                <a:latin typeface="Songti TC Regular"/>
                <a:ea typeface="Songti TC Regular"/>
                <a:cs typeface="Songti TC Regular"/>
                <a:sym typeface="Songti TC Regular"/>
              </a:defRPr>
            </a:pPr>
            <a:r>
              <a:rPr lang="en-US" sz="5400" b="1" dirty="0"/>
              <a:t>         </a:t>
            </a:r>
            <a:r>
              <a:rPr sz="5400" b="1" dirty="0" err="1"/>
              <a:t>變能推動大家⼀同前進</a:t>
            </a:r>
            <a:r>
              <a:rPr sz="5400" b="1" dirty="0"/>
              <a:t>？</a:t>
            </a:r>
            <a:endParaRPr lang="en-US" sz="5400" b="1" dirty="0"/>
          </a:p>
          <a:p>
            <a:pPr marL="0" indent="0" defTabSz="224028">
              <a:spcBef>
                <a:spcPts val="0"/>
              </a:spcBef>
              <a:buNone/>
              <a:defRPr sz="6076">
                <a:latin typeface="Songti TC Regular"/>
                <a:ea typeface="Songti TC Regular"/>
                <a:cs typeface="Songti TC Regular"/>
                <a:sym typeface="Songti TC Regular"/>
              </a:defRPr>
            </a:pPr>
            <a:endParaRPr lang="zh-TW" altLang="en-US" sz="1500" b="1" dirty="0"/>
          </a:p>
          <a:p>
            <a:pPr marL="0" indent="0" defTabSz="224028">
              <a:spcBef>
                <a:spcPts val="0"/>
              </a:spcBef>
              <a:buNone/>
              <a:defRPr sz="6076">
                <a:latin typeface="Songti TC Regular"/>
                <a:ea typeface="Songti TC Regular"/>
                <a:cs typeface="Songti TC Regular"/>
                <a:sym typeface="Songti TC Regular"/>
              </a:defRPr>
            </a:pPr>
            <a:r>
              <a:rPr sz="5400" b="1" dirty="0" err="1"/>
              <a:t>四、</a:t>
            </a:r>
            <a:r>
              <a:rPr sz="5400" b="1" dirty="0" err="1">
                <a:solidFill>
                  <a:srgbClr val="FFC051"/>
                </a:solidFill>
                <a:latin typeface="Songti TC Bold"/>
                <a:ea typeface="Songti TC Bold"/>
                <a:cs typeface="Songti TC Bold"/>
                <a:sym typeface="Songti TC Bold"/>
              </a:rPr>
              <a:t>交流</a:t>
            </a:r>
            <a:r>
              <a:rPr sz="5400" b="1" dirty="0" err="1"/>
              <a:t>個人禱告後的建議</a:t>
            </a:r>
            <a:r>
              <a:rPr sz="5400" b="1" dirty="0"/>
              <a:t>——</a:t>
            </a:r>
            <a:br>
              <a:rPr sz="5400" b="1" dirty="0"/>
            </a:br>
            <a:r>
              <a:rPr lang="en-US" sz="5400" b="1" dirty="0"/>
              <a:t>         </a:t>
            </a:r>
            <a:r>
              <a:rPr sz="5400" b="1" dirty="0" err="1"/>
              <a:t>誰、會為了什麼目標、在什麼機會</a:t>
            </a:r>
            <a:r>
              <a:rPr lang="en-US" sz="5400" b="1" dirty="0"/>
              <a:t>  </a:t>
            </a:r>
          </a:p>
          <a:p>
            <a:pPr marL="0" indent="0" defTabSz="224028">
              <a:spcBef>
                <a:spcPts val="0"/>
              </a:spcBef>
              <a:buNone/>
              <a:defRPr sz="6076">
                <a:latin typeface="Songti TC Regular"/>
                <a:ea typeface="Songti TC Regular"/>
                <a:cs typeface="Songti TC Regular"/>
                <a:sym typeface="Songti TC Regular"/>
              </a:defRPr>
            </a:pPr>
            <a:r>
              <a:rPr lang="en-US" sz="5400" b="1" dirty="0"/>
              <a:t>         </a:t>
            </a:r>
            <a:r>
              <a:rPr sz="5400" b="1" dirty="0" err="1"/>
              <a:t>上合作</a:t>
            </a:r>
            <a:r>
              <a:rPr sz="5400" b="1" dirty="0"/>
              <a:t>？</a:t>
            </a:r>
            <a:endParaRPr lang="en-US" sz="5400" b="1" dirty="0"/>
          </a:p>
          <a:p>
            <a:pPr marL="0" indent="0" defTabSz="224028">
              <a:spcBef>
                <a:spcPts val="0"/>
              </a:spcBef>
              <a:buNone/>
              <a:defRPr sz="6076">
                <a:latin typeface="Songti TC Regular"/>
                <a:ea typeface="Songti TC Regular"/>
                <a:cs typeface="Songti TC Regular"/>
                <a:sym typeface="Songti TC Regular"/>
              </a:defRPr>
            </a:pPr>
            <a:endParaRPr lang="zh-TW" altLang="en-US" sz="1500" b="1" dirty="0"/>
          </a:p>
          <a:p>
            <a:pPr marL="0" indent="0" defTabSz="224028">
              <a:spcBef>
                <a:spcPts val="0"/>
              </a:spcBef>
              <a:buNone/>
              <a:defRPr sz="6076">
                <a:latin typeface="Songti TC Regular"/>
                <a:ea typeface="Songti TC Regular"/>
                <a:cs typeface="Songti TC Regular"/>
                <a:sym typeface="Songti TC Regular"/>
              </a:defRPr>
            </a:pPr>
            <a:r>
              <a:rPr sz="5400" b="1" dirty="0" err="1"/>
              <a:t>五、</a:t>
            </a:r>
            <a:r>
              <a:rPr sz="5400" b="1" dirty="0" err="1">
                <a:solidFill>
                  <a:srgbClr val="FFCA48"/>
                </a:solidFill>
                <a:latin typeface="Songti TC Bold"/>
                <a:ea typeface="Songti TC Bold"/>
                <a:cs typeface="Songti TC Bold"/>
                <a:sym typeface="Songti TC Bold"/>
              </a:rPr>
              <a:t>委⾝</a:t>
            </a:r>
            <a:r>
              <a:rPr sz="5400" b="1" dirty="0" err="1"/>
              <a:t>合作行動</a:t>
            </a:r>
            <a:r>
              <a:rPr sz="5400" b="1" dirty="0"/>
              <a:t>——</a:t>
            </a:r>
            <a:r>
              <a:rPr sz="5400" b="1" dirty="0" err="1"/>
              <a:t>參與者簽署委身</a:t>
            </a:r>
            <a:endParaRPr lang="en-US" sz="5400" b="1" dirty="0"/>
          </a:p>
          <a:p>
            <a:pPr marL="0" indent="0" defTabSz="224028">
              <a:spcBef>
                <a:spcPts val="0"/>
              </a:spcBef>
              <a:buNone/>
              <a:defRPr sz="6076">
                <a:latin typeface="Songti TC Regular"/>
                <a:ea typeface="Songti TC Regular"/>
                <a:cs typeface="Songti TC Regular"/>
                <a:sym typeface="Songti TC Regular"/>
              </a:defRPr>
            </a:pPr>
            <a:r>
              <a:rPr lang="en-US" sz="5400" b="1" dirty="0"/>
              <a:t>         </a:t>
            </a:r>
            <a:r>
              <a:rPr sz="5400" b="1" dirty="0" err="1"/>
              <a:t>並在前進過程中得到⽀持</a:t>
            </a:r>
            <a:endParaRPr sz="5400" b="1"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B6EF862-9971-4DFA-99A0-1FE78A69B97A}"/>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39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4E3183-AB83-2FD6-B9DE-37A79EFE4E9F}"/>
              </a:ext>
            </a:extLst>
          </p:cNvPr>
          <p:cNvSpPr txBox="1"/>
          <p:nvPr/>
        </p:nvSpPr>
        <p:spPr>
          <a:xfrm>
            <a:off x="3233677" y="0"/>
            <a:ext cx="5724644" cy="923330"/>
          </a:xfrm>
          <a:prstGeom prst="rect">
            <a:avLst/>
          </a:prstGeom>
          <a:noFill/>
        </p:spPr>
        <p:txBody>
          <a:bodyPr wrap="none" rtlCol="0">
            <a:spAutoFit/>
          </a:bodyPr>
          <a:lstStyle/>
          <a:p>
            <a:r>
              <a:rPr lang="en-TW" sz="5400" dirty="0">
                <a:solidFill>
                  <a:srgbClr val="FFC000"/>
                </a:solidFill>
              </a:rPr>
              <a:t>站在巨人的肩膀上</a:t>
            </a:r>
          </a:p>
        </p:txBody>
      </p:sp>
      <p:pic>
        <p:nvPicPr>
          <p:cNvPr id="1026" name="Picture 2">
            <a:extLst>
              <a:ext uri="{FF2B5EF4-FFF2-40B4-BE49-F238E27FC236}">
                <a16:creationId xmlns:a16="http://schemas.microsoft.com/office/drawing/2014/main" id="{1F741683-9F5D-1EBC-3DA4-571193A9C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99" y="889000"/>
            <a:ext cx="10566400" cy="59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127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25個缺口 /五個下午 分享現況、討論、想像⋯⋯找出可行方案 （1）全球⼈⼝⽼龄化（2）新中产阶级 （3）下⼀代（4）伊斯兰教（5）世俗主义 （6）最难接触的⼈（7）數位時代的聖經…"/>
          <p:cNvSpPr txBox="1">
            <a:spLocks noGrp="1"/>
          </p:cNvSpPr>
          <p:nvPr>
            <p:ph type="body" idx="1"/>
          </p:nvPr>
        </p:nvSpPr>
        <p:spPr>
          <a:xfrm>
            <a:off x="473372" y="384781"/>
            <a:ext cx="11521204" cy="6379122"/>
          </a:xfrm>
          <a:prstGeom prst="rect">
            <a:avLst/>
          </a:prstGeom>
        </p:spPr>
        <p:txBody>
          <a:bodyPr>
            <a:normAutofit fontScale="70000" lnSpcReduction="20000"/>
          </a:bodyPr>
          <a:lstStyle/>
          <a:p>
            <a:pPr marL="0" indent="0">
              <a:buNone/>
              <a:defRPr sz="6000">
                <a:latin typeface="Songti TC Regular"/>
                <a:ea typeface="Songti TC Regular"/>
                <a:cs typeface="Songti TC Regular"/>
                <a:sym typeface="Songti TC Regular"/>
              </a:defRPr>
            </a:pPr>
            <a:r>
              <a:rPr b="1" dirty="0"/>
              <a:t>25個缺口 /</a:t>
            </a:r>
            <a:r>
              <a:rPr b="1" dirty="0" err="1"/>
              <a:t>五個下午</a:t>
            </a:r>
            <a:r>
              <a:rPr b="1" dirty="0"/>
              <a:t> </a:t>
            </a:r>
            <a:endParaRPr lang="en-US" b="1" dirty="0"/>
          </a:p>
          <a:p>
            <a:pPr marL="0" indent="0">
              <a:lnSpc>
                <a:spcPct val="120000"/>
              </a:lnSpc>
              <a:buNone/>
              <a:defRPr sz="6000">
                <a:latin typeface="Songti TC Regular"/>
                <a:ea typeface="Songti TC Regular"/>
                <a:cs typeface="Songti TC Regular"/>
                <a:sym typeface="Songti TC Regular"/>
              </a:defRPr>
            </a:pPr>
            <a:r>
              <a:rPr b="1" dirty="0" err="1">
                <a:solidFill>
                  <a:srgbClr val="FFA832"/>
                </a:solidFill>
              </a:rPr>
              <a:t>分享現況、討論、想像</a:t>
            </a:r>
            <a:r>
              <a:rPr b="1" dirty="0">
                <a:solidFill>
                  <a:srgbClr val="FFA832"/>
                </a:solidFill>
              </a:rPr>
              <a:t>⋯⋯</a:t>
            </a:r>
            <a:r>
              <a:rPr b="1" dirty="0" err="1">
                <a:solidFill>
                  <a:srgbClr val="FFA832"/>
                </a:solidFill>
              </a:rPr>
              <a:t>找出可行方案</a:t>
            </a:r>
            <a:br>
              <a:rPr b="1" dirty="0">
                <a:solidFill>
                  <a:srgbClr val="FFA832"/>
                </a:solidFill>
              </a:rPr>
            </a:br>
            <a:r>
              <a:rPr sz="6000" b="1" dirty="0">
                <a:latin typeface="Kaiti TC" panose="02010600040101010101" pitchFamily="2" charset="-120"/>
                <a:ea typeface="Kaiti TC" panose="02010600040101010101" pitchFamily="2" charset="-120"/>
              </a:rPr>
              <a:t>（1）全球⼈⼝⽼齡化（2）新中產階級 </a:t>
            </a:r>
            <a:endParaRPr lang="en-US" sz="6000" b="1" dirty="0">
              <a:latin typeface="Kaiti TC" panose="02010600040101010101" pitchFamily="2" charset="-12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6000" b="1" dirty="0">
                <a:latin typeface="Kaiti TC" panose="02010600040101010101" pitchFamily="2" charset="-120"/>
                <a:ea typeface="Kaiti TC" panose="02010600040101010101" pitchFamily="2" charset="-120"/>
              </a:rPr>
              <a:t>（3）下⼀代（4）伊斯蘭教（5）世俗主義 </a:t>
            </a:r>
            <a:endParaRPr lang="en-US" sz="6000" b="1" dirty="0">
              <a:latin typeface="Kaiti TC" panose="02010600040101010101" pitchFamily="2" charset="-12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6000" b="1" dirty="0">
                <a:latin typeface="Kaiti TC" panose="02010600040101010101" pitchFamily="2" charset="-120"/>
                <a:ea typeface="Kaiti TC" panose="02010600040101010101" pitchFamily="2" charset="-120"/>
              </a:rPr>
              <a:t>（6）最難接觸的⼈（7）數位時代的聖經</a:t>
            </a:r>
            <a:endParaRPr lang="en-US" sz="6000" b="1" dirty="0">
              <a:latin typeface="Kaiti TC" panose="02010600040101010101" pitchFamily="2" charset="-12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6000" b="1" dirty="0">
                <a:latin typeface="Kaiti TC" panose="02010600040101010101" pitchFamily="2" charset="-120"/>
                <a:ea typeface="Kaiti TC" panose="02010600040101010101" pitchFamily="2" charset="-120"/>
              </a:rPr>
              <a:t>（8）數位時代的教會形式（9）數位時代的門訓</a:t>
            </a:r>
            <a:endParaRPr lang="en-US" sz="6000" b="1" dirty="0">
              <a:latin typeface="Kaiti TC" panose="02010600040101010101" pitchFamily="2" charset="-12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6000" b="1" dirty="0">
                <a:latin typeface="Kaiti TC" panose="02010600040101010101" pitchFamily="2" charset="-120"/>
                <a:ea typeface="Kaiti TC" panose="02010600040101010101" pitchFamily="2" charset="-120"/>
              </a:rPr>
              <a:t>（10）數位時代的傳福⾳</a:t>
            </a:r>
            <a:endParaRPr lang="en-US" sz="6000" b="1" dirty="0">
              <a:latin typeface="Kaiti TC" panose="02010600040101010101" pitchFamily="2" charset="-12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6000" b="1" dirty="0">
                <a:latin typeface="Kaiti TC" panose="02010600040101010101" pitchFamily="2" charset="-120"/>
                <a:ea typeface="Kaiti TC" panose="02010600040101010101" pitchFamily="2" charset="-120"/>
              </a:rPr>
              <a:t>（11）⼈⼯</a:t>
            </a:r>
            <a:r>
              <a:rPr sz="6000" b="1" dirty="0" err="1">
                <a:latin typeface="Kaiti TC" panose="02010600040101010101" pitchFamily="2" charset="-120"/>
                <a:ea typeface="Kaiti TC" panose="02010600040101010101" pitchFamily="2" charset="-120"/>
              </a:rPr>
              <a:t>智能與超⼈類主義</a:t>
            </a:r>
            <a:r>
              <a:rPr lang="en-US" sz="6000" b="1" dirty="0">
                <a:latin typeface="Kaiti TC" panose="02010600040101010101" pitchFamily="2" charset="-120"/>
                <a:ea typeface="Kaiti TC" panose="02010600040101010101" pitchFamily="2" charset="-120"/>
              </a:rPr>
              <a:t> </a:t>
            </a:r>
            <a:r>
              <a:rPr lang="en-US" altLang="zh-TW" sz="6000" b="1" dirty="0">
                <a:latin typeface="Kaiti TC" panose="02010600040101010101" pitchFamily="2" charset="-120"/>
                <a:ea typeface="Kaiti TC" panose="02010600040101010101" pitchFamily="2" charset="-120"/>
              </a:rPr>
              <a:t>(12</a:t>
            </a:r>
            <a:r>
              <a:rPr lang="zh-TW" altLang="en-US" sz="6000" b="1" dirty="0">
                <a:latin typeface="Kaiti TC" panose="02010600040101010101" pitchFamily="2" charset="-120"/>
                <a:ea typeface="Kaiti TC" panose="02010600040101010101" pitchFamily="2" charset="-120"/>
              </a:rPr>
              <a:t>）性與性別</a:t>
            </a:r>
            <a:endParaRPr lang="en-US" sz="6000" b="1" dirty="0">
              <a:latin typeface="Kaiti TC" panose="02010600040101010101" pitchFamily="2" charset="-12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endParaRPr sz="5600" dirty="0">
              <a:latin typeface="Kaiti TC" panose="02010600040101010101" pitchFamily="2" charset="-120"/>
              <a:ea typeface="Kaiti TC" panose="02010600040101010101" pitchFamily="2" charset="-12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25個缺口 /五個下午 分享現況、討論、想像⋯⋯找出可行方案 （1）全球⼈⼝⽼龄化（2）新中产阶级 （3）下⼀代（4）伊斯兰教（5）世俗主义 （6）最难接触的⼈（7）數位時代的聖經…"/>
          <p:cNvSpPr txBox="1">
            <a:spLocks noGrp="1"/>
          </p:cNvSpPr>
          <p:nvPr>
            <p:ph type="body" idx="1"/>
          </p:nvPr>
        </p:nvSpPr>
        <p:spPr>
          <a:xfrm>
            <a:off x="260721" y="368832"/>
            <a:ext cx="11521204" cy="6379122"/>
          </a:xfrm>
          <a:prstGeom prst="rect">
            <a:avLst/>
          </a:prstGeom>
        </p:spPr>
        <p:txBody>
          <a:bodyPr>
            <a:normAutofit lnSpcReduction="10000"/>
          </a:bodyPr>
          <a:lstStyle/>
          <a:p>
            <a:pPr marL="0" indent="0">
              <a:lnSpc>
                <a:spcPct val="120000"/>
              </a:lnSpc>
              <a:buNone/>
              <a:defRPr sz="6000">
                <a:latin typeface="Songti TC Regular"/>
                <a:ea typeface="Songti TC Regular"/>
                <a:cs typeface="Songti TC Regular"/>
                <a:sym typeface="Songti TC Regular"/>
              </a:defRPr>
            </a:pPr>
            <a:r>
              <a:rPr sz="4200" b="1" dirty="0">
                <a:ea typeface="Kaiti TC" panose="02010600040101010101" pitchFamily="2" charset="-120"/>
              </a:rPr>
              <a:t>（13）全⼈健康（14）多中⼼宣教</a:t>
            </a:r>
          </a:p>
          <a:p>
            <a:pPr marL="0" indent="0">
              <a:lnSpc>
                <a:spcPct val="120000"/>
              </a:lnSpc>
              <a:buNone/>
              <a:defRPr sz="6000">
                <a:latin typeface="Songti TC Regular"/>
                <a:ea typeface="Songti TC Regular"/>
                <a:cs typeface="Songti TC Regular"/>
                <a:sym typeface="Songti TC Regular"/>
              </a:defRPr>
            </a:pPr>
            <a:r>
              <a:rPr sz="4200" b="1" dirty="0">
                <a:ea typeface="Kaiti TC" panose="02010600040101010101" pitchFamily="2" charset="-120"/>
              </a:rPr>
              <a:t>（15）多中⼼資源動員（16）廉政與反腐敗</a:t>
            </a:r>
            <a:endParaRPr lang="en-US" sz="4200" b="1" dirty="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4200" b="1" dirty="0">
                <a:ea typeface="Kaiti TC" panose="02010600040101010101" pitchFamily="2" charset="-120"/>
              </a:rPr>
              <a:t>（17）綜合靈性與宣教（18）培養品格領袖</a:t>
            </a:r>
            <a:endParaRPr lang="en-US" sz="4200" b="1" dirty="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4200" b="1" dirty="0">
                <a:ea typeface="Kaiti TC" panose="02010600040101010101" pitchFamily="2" charset="-120"/>
              </a:rPr>
              <a:t>（19）流動人口（20）城市社區（21）數位社區（22）⺠</a:t>
            </a:r>
            <a:r>
              <a:rPr sz="4200" b="1" dirty="0" err="1">
                <a:ea typeface="Kaiti TC" panose="02010600040101010101" pitchFamily="2" charset="-120"/>
              </a:rPr>
              <a:t>族主義與種族主義</a:t>
            </a:r>
            <a:endParaRPr lang="en-US" sz="4200" b="1" dirty="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4200" b="1" dirty="0">
                <a:ea typeface="Kaiti TC" panose="02010600040101010101" pitchFamily="2" charset="-120"/>
              </a:rPr>
              <a:t>（23）基督教、激進政治和宗教⾃由</a:t>
            </a:r>
            <a:br>
              <a:rPr sz="4200" b="1" dirty="0">
                <a:ea typeface="Kaiti TC" panose="02010600040101010101" pitchFamily="2" charset="-120"/>
              </a:rPr>
            </a:br>
            <a:r>
              <a:rPr sz="4200" b="1" dirty="0">
                <a:ea typeface="Kaiti TC" panose="02010600040101010101" pitchFamily="2" charset="-120"/>
              </a:rPr>
              <a:t>（24）關⼼受造物和脆弱者 </a:t>
            </a:r>
            <a:endParaRPr lang="en-US" sz="4200" b="1" dirty="0">
              <a:ea typeface="Kaiti TC" panose="02010600040101010101" pitchFamily="2" charset="-120"/>
            </a:endParaRPr>
          </a:p>
          <a:p>
            <a:pPr marL="0" indent="0">
              <a:lnSpc>
                <a:spcPct val="120000"/>
              </a:lnSpc>
              <a:buNone/>
              <a:defRPr sz="6000">
                <a:latin typeface="Songti TC Regular"/>
                <a:ea typeface="Songti TC Regular"/>
                <a:cs typeface="Songti TC Regular"/>
                <a:sym typeface="Songti TC Regular"/>
              </a:defRPr>
            </a:pPr>
            <a:r>
              <a:rPr sz="4200" b="1" dirty="0">
                <a:ea typeface="Kaiti TC" panose="02010600040101010101" pitchFamily="2" charset="-120"/>
              </a:rPr>
              <a:t>（25）社會信任與基督教影響。</a:t>
            </a:r>
          </a:p>
        </p:txBody>
      </p:sp>
    </p:spTree>
    <p:extLst>
      <p:ext uri="{BB962C8B-B14F-4D97-AF65-F5344CB8AC3E}">
        <p14:creationId xmlns:p14="http://schemas.microsoft.com/office/powerpoint/2010/main" val="21562384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第四屆洛桑大會  首爾聲明 /  7大項，共97條"/>
          <p:cNvSpPr txBox="1">
            <a:spLocks noGrp="1"/>
          </p:cNvSpPr>
          <p:nvPr>
            <p:ph type="title"/>
          </p:nvPr>
        </p:nvSpPr>
        <p:spPr>
          <a:xfrm>
            <a:off x="255181" y="291796"/>
            <a:ext cx="11635062" cy="1596177"/>
          </a:xfrm>
          <a:prstGeom prst="rect">
            <a:avLst/>
          </a:prstGeom>
        </p:spPr>
        <p:txBody>
          <a:bodyPr>
            <a:normAutofit/>
          </a:bodyPr>
          <a:lstStyle/>
          <a:p>
            <a:pPr defTabSz="1085061">
              <a:defRPr sz="8900" spc="-89"/>
            </a:pPr>
            <a:r>
              <a:rPr sz="6000" b="1" dirty="0" err="1">
                <a:solidFill>
                  <a:srgbClr val="FF0000"/>
                </a:solidFill>
              </a:rPr>
              <a:t>第四屆洛桑大會</a:t>
            </a:r>
            <a:r>
              <a:rPr sz="6000" b="1" dirty="0">
                <a:solidFill>
                  <a:srgbClr val="FF0000"/>
                </a:solidFill>
              </a:rPr>
              <a:t>  </a:t>
            </a:r>
            <a:r>
              <a:rPr sz="6000" b="1" dirty="0" err="1">
                <a:solidFill>
                  <a:srgbClr val="FF0000"/>
                </a:solidFill>
              </a:rPr>
              <a:t>首爾聲明</a:t>
            </a:r>
            <a:r>
              <a:rPr sz="6000" b="1" dirty="0">
                <a:solidFill>
                  <a:srgbClr val="FF0000"/>
                </a:solidFill>
              </a:rPr>
              <a:t> </a:t>
            </a:r>
            <a:r>
              <a:rPr lang="en-US" altLang="zh-TW" sz="3300" b="1" spc="-28" dirty="0"/>
              <a:t>7</a:t>
            </a:r>
            <a:r>
              <a:rPr lang="zh-TW" altLang="en-US" sz="3300" b="1" spc="-28" dirty="0"/>
              <a:t>大項，共</a:t>
            </a:r>
            <a:r>
              <a:rPr lang="en-US" altLang="zh-TW" sz="3300" b="1" spc="-28" dirty="0"/>
              <a:t>97</a:t>
            </a:r>
            <a:r>
              <a:rPr lang="zh-TW" altLang="en-US" sz="3300" b="1" spc="-28" dirty="0"/>
              <a:t>條</a:t>
            </a:r>
            <a:endParaRPr sz="3300" b="1" spc="-28" dirty="0"/>
          </a:p>
        </p:txBody>
      </p:sp>
      <p:sp>
        <p:nvSpPr>
          <p:cNvPr id="337" name="一、福音 ：我們生活和講述的故事…"/>
          <p:cNvSpPr txBox="1">
            <a:spLocks noGrp="1"/>
          </p:cNvSpPr>
          <p:nvPr>
            <p:ph type="body" idx="1"/>
          </p:nvPr>
        </p:nvSpPr>
        <p:spPr>
          <a:xfrm>
            <a:off x="95693" y="1165949"/>
            <a:ext cx="12259340" cy="5400255"/>
          </a:xfrm>
          <a:prstGeom prst="rect">
            <a:avLst/>
          </a:prstGeom>
        </p:spPr>
        <p:txBody>
          <a:bodyPr>
            <a:normAutofit fontScale="85000" lnSpcReduction="10000"/>
          </a:bodyPr>
          <a:lstStyle/>
          <a:p>
            <a:pPr marL="0" indent="0" algn="ctr" defTabSz="363220">
              <a:spcBef>
                <a:spcPts val="0"/>
              </a:spcBef>
              <a:buNone/>
              <a:defRPr sz="2816"/>
            </a:pPr>
            <a:endParaRPr dirty="0"/>
          </a:p>
          <a:p>
            <a:pPr marL="0" indent="0" defTabSz="363220">
              <a:lnSpc>
                <a:spcPct val="120000"/>
              </a:lnSpc>
              <a:spcBef>
                <a:spcPts val="0"/>
              </a:spcBef>
              <a:buNone/>
              <a:defRPr sz="7128"/>
            </a:pPr>
            <a:r>
              <a:rPr sz="6400" b="1" dirty="0" err="1"/>
              <a:t>一、福音</a:t>
            </a:r>
            <a:r>
              <a:rPr sz="6400" b="1" dirty="0"/>
              <a:t> ：</a:t>
            </a:r>
            <a:r>
              <a:rPr sz="6400" b="1" dirty="0" err="1"/>
              <a:t>我們生活和</a:t>
            </a:r>
            <a:r>
              <a:rPr lang="ja-JP" altLang="en-US" sz="6400" b="1" dirty="0"/>
              <a:t>講</a:t>
            </a:r>
            <a:r>
              <a:rPr sz="6400" b="1" dirty="0" err="1"/>
              <a:t>述的故事</a:t>
            </a:r>
            <a:endParaRPr sz="6400" b="1" dirty="0"/>
          </a:p>
          <a:p>
            <a:pPr marL="0" indent="0" defTabSz="363220">
              <a:lnSpc>
                <a:spcPct val="120000"/>
              </a:lnSpc>
              <a:spcBef>
                <a:spcPts val="0"/>
              </a:spcBef>
              <a:buNone/>
              <a:defRPr sz="7128"/>
            </a:pPr>
            <a:r>
              <a:rPr sz="6400" b="1" dirty="0" err="1"/>
              <a:t>二、聖經：我們閱讀與順服的聖經</a:t>
            </a:r>
            <a:endParaRPr sz="6400" b="1" dirty="0"/>
          </a:p>
          <a:p>
            <a:pPr marL="0" indent="0" defTabSz="363220">
              <a:lnSpc>
                <a:spcPct val="120000"/>
              </a:lnSpc>
              <a:spcBef>
                <a:spcPts val="0"/>
              </a:spcBef>
              <a:buNone/>
              <a:defRPr sz="7128"/>
            </a:pPr>
            <a:r>
              <a:rPr sz="6400" b="1" dirty="0" err="1"/>
              <a:t>三、教會：我們所愛和建立的上帝之民</a:t>
            </a:r>
            <a:endParaRPr sz="6400" b="1" dirty="0"/>
          </a:p>
          <a:p>
            <a:pPr marL="0" indent="0" defTabSz="363220">
              <a:lnSpc>
                <a:spcPct val="120000"/>
              </a:lnSpc>
              <a:spcBef>
                <a:spcPts val="0"/>
              </a:spcBef>
              <a:buNone/>
              <a:defRPr sz="7128"/>
            </a:pPr>
            <a:r>
              <a:rPr sz="6400" b="1" dirty="0" err="1"/>
              <a:t>四、人：受造並且得以恢復的上帝形象</a:t>
            </a:r>
            <a:endParaRPr sz="6400" b="1" dirty="0"/>
          </a:p>
          <a:p>
            <a:pPr marL="0" indent="0" defTabSz="363220">
              <a:lnSpc>
                <a:spcPct val="120000"/>
              </a:lnSpc>
              <a:spcBef>
                <a:spcPts val="0"/>
              </a:spcBef>
              <a:buNone/>
              <a:defRPr sz="7128"/>
            </a:pPr>
            <a:endParaRPr sz="7000"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第四屆洛桑大會  首爾聲明 /  7大項，共97條"/>
          <p:cNvSpPr txBox="1">
            <a:spLocks noGrp="1"/>
          </p:cNvSpPr>
          <p:nvPr>
            <p:ph type="title"/>
          </p:nvPr>
        </p:nvSpPr>
        <p:spPr>
          <a:xfrm>
            <a:off x="475892" y="291796"/>
            <a:ext cx="11716107" cy="1596177"/>
          </a:xfrm>
          <a:prstGeom prst="rect">
            <a:avLst/>
          </a:prstGeom>
        </p:spPr>
        <p:txBody>
          <a:bodyPr>
            <a:normAutofit/>
          </a:bodyPr>
          <a:lstStyle/>
          <a:p>
            <a:pPr defTabSz="1085061">
              <a:defRPr sz="8900" spc="-89"/>
            </a:pPr>
            <a:r>
              <a:rPr sz="6000" b="1" dirty="0" err="1">
                <a:solidFill>
                  <a:srgbClr val="FF0000"/>
                </a:solidFill>
              </a:rPr>
              <a:t>第四屆洛桑大會</a:t>
            </a:r>
            <a:r>
              <a:rPr sz="6000" b="1" dirty="0">
                <a:solidFill>
                  <a:srgbClr val="FF0000"/>
                </a:solidFill>
              </a:rPr>
              <a:t>  </a:t>
            </a:r>
            <a:r>
              <a:rPr sz="6000" b="1" dirty="0" err="1">
                <a:solidFill>
                  <a:srgbClr val="FF0000"/>
                </a:solidFill>
              </a:rPr>
              <a:t>首爾聲明</a:t>
            </a:r>
            <a:r>
              <a:rPr sz="6000" b="1" dirty="0">
                <a:solidFill>
                  <a:srgbClr val="FF0000"/>
                </a:solidFill>
              </a:rPr>
              <a:t> </a:t>
            </a:r>
            <a:r>
              <a:rPr sz="6700" b="1" dirty="0"/>
              <a:t> </a:t>
            </a:r>
            <a:r>
              <a:rPr sz="3000" b="1" spc="-28" dirty="0"/>
              <a:t>7大項，共97條</a:t>
            </a:r>
          </a:p>
        </p:txBody>
      </p:sp>
      <p:sp>
        <p:nvSpPr>
          <p:cNvPr id="337" name="一、福音 ：我們生活和講述的故事…"/>
          <p:cNvSpPr txBox="1">
            <a:spLocks noGrp="1"/>
          </p:cNvSpPr>
          <p:nvPr>
            <p:ph type="body" idx="1"/>
          </p:nvPr>
        </p:nvSpPr>
        <p:spPr>
          <a:xfrm>
            <a:off x="202019" y="1165949"/>
            <a:ext cx="11989980" cy="5400255"/>
          </a:xfrm>
          <a:prstGeom prst="rect">
            <a:avLst/>
          </a:prstGeom>
        </p:spPr>
        <p:txBody>
          <a:bodyPr>
            <a:normAutofit fontScale="85000" lnSpcReduction="10000"/>
          </a:bodyPr>
          <a:lstStyle/>
          <a:p>
            <a:pPr marL="0" indent="0" algn="ctr" defTabSz="363220">
              <a:spcBef>
                <a:spcPts val="0"/>
              </a:spcBef>
              <a:buNone/>
              <a:defRPr sz="2816"/>
            </a:pPr>
            <a:endParaRPr dirty="0"/>
          </a:p>
          <a:p>
            <a:pPr marL="0" indent="0" defTabSz="363220">
              <a:lnSpc>
                <a:spcPct val="120000"/>
              </a:lnSpc>
              <a:spcBef>
                <a:spcPts val="0"/>
              </a:spcBef>
              <a:buNone/>
              <a:defRPr sz="7128"/>
            </a:pPr>
            <a:r>
              <a:rPr sz="6400" b="1" dirty="0" err="1"/>
              <a:t>五、門徒訓練：我們蒙召成為聖潔並</a:t>
            </a:r>
            <a:r>
              <a:rPr lang="en-US" sz="6400" b="1" dirty="0"/>
              <a:t>  </a:t>
            </a:r>
          </a:p>
          <a:p>
            <a:pPr marL="0" indent="0" defTabSz="363220">
              <a:lnSpc>
                <a:spcPct val="120000"/>
              </a:lnSpc>
              <a:spcBef>
                <a:spcPts val="0"/>
              </a:spcBef>
              <a:buNone/>
              <a:defRPr sz="7128"/>
            </a:pPr>
            <a:r>
              <a:rPr lang="en-US" sz="6400" b="1" dirty="0"/>
              <a:t>         </a:t>
            </a:r>
            <a:r>
              <a:rPr sz="6400" b="1" dirty="0" err="1"/>
              <a:t>肩負使命</a:t>
            </a:r>
            <a:endParaRPr sz="6400" b="1" dirty="0"/>
          </a:p>
          <a:p>
            <a:pPr marL="0" indent="0" defTabSz="363220">
              <a:lnSpc>
                <a:spcPct val="120000"/>
              </a:lnSpc>
              <a:spcBef>
                <a:spcPts val="0"/>
              </a:spcBef>
              <a:buNone/>
              <a:defRPr sz="7128"/>
            </a:pPr>
            <a:r>
              <a:rPr sz="6400" b="1" dirty="0" err="1"/>
              <a:t>六、萬民之家：我們看到衝突中的人</a:t>
            </a:r>
            <a:r>
              <a:rPr sz="6400" b="1" dirty="0"/>
              <a:t>，</a:t>
            </a:r>
            <a:endParaRPr lang="en-US" sz="6400" b="1" dirty="0"/>
          </a:p>
          <a:p>
            <a:pPr marL="0" indent="0" defTabSz="363220">
              <a:lnSpc>
                <a:spcPct val="120000"/>
              </a:lnSpc>
              <a:spcBef>
                <a:spcPts val="0"/>
              </a:spcBef>
              <a:buNone/>
              <a:defRPr sz="7128"/>
            </a:pPr>
            <a:r>
              <a:rPr lang="en-US" sz="6400" b="1" dirty="0"/>
              <a:t>         </a:t>
            </a:r>
            <a:r>
              <a:rPr sz="6400" b="1" dirty="0" err="1"/>
              <a:t>為了和平服事他們</a:t>
            </a:r>
            <a:endParaRPr sz="6400" b="1" dirty="0"/>
          </a:p>
          <a:p>
            <a:pPr marL="0" indent="0" defTabSz="363220">
              <a:lnSpc>
                <a:spcPct val="120000"/>
              </a:lnSpc>
              <a:spcBef>
                <a:spcPts val="0"/>
              </a:spcBef>
              <a:buNone/>
              <a:defRPr sz="7128"/>
            </a:pPr>
            <a:r>
              <a:rPr sz="6400" b="1" dirty="0" err="1"/>
              <a:t>七、技術：我們瞭解和管理的加速創新</a:t>
            </a:r>
            <a:endParaRPr sz="7000" b="1" dirty="0"/>
          </a:p>
        </p:txBody>
      </p:sp>
    </p:spTree>
    <p:extLst>
      <p:ext uri="{BB962C8B-B14F-4D97-AF65-F5344CB8AC3E}">
        <p14:creationId xmlns:p14="http://schemas.microsoft.com/office/powerpoint/2010/main" val="36378121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貼上的影片.png" descr="貼上的影片.png"/>
          <p:cNvPicPr>
            <a:picLocks noChangeAspect="1"/>
          </p:cNvPicPr>
          <p:nvPr/>
        </p:nvPicPr>
        <p:blipFill>
          <a:blip r:embed="rId2"/>
          <a:stretch>
            <a:fillRect/>
          </a:stretch>
        </p:blipFill>
        <p:spPr>
          <a:xfrm>
            <a:off x="402546" y="80713"/>
            <a:ext cx="11386909" cy="5521465"/>
          </a:xfrm>
          <a:prstGeom prst="rect">
            <a:avLst/>
          </a:prstGeom>
          <a:ln w="12700">
            <a:miter lim="400000"/>
          </a:ln>
        </p:spPr>
      </p:pic>
      <p:sp>
        <p:nvSpPr>
          <p:cNvPr id="340" name="全球基督徒人口變化趨勢——亞拉非的重要性"/>
          <p:cNvSpPr txBox="1"/>
          <p:nvPr/>
        </p:nvSpPr>
        <p:spPr>
          <a:xfrm>
            <a:off x="2144973" y="5850493"/>
            <a:ext cx="7489231" cy="4975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a:defRPr sz="5800"/>
            </a:lvl1pPr>
          </a:lstStyle>
          <a:p>
            <a:r>
              <a:rPr sz="2900"/>
              <a:t>全球基督徒人口變化趨勢——亞拉非的重要性</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貼上的影片.png" descr="貼上的影片.png"/>
          <p:cNvPicPr>
            <a:picLocks noChangeAspect="1"/>
          </p:cNvPicPr>
          <p:nvPr/>
        </p:nvPicPr>
        <p:blipFill>
          <a:blip r:embed="rId2"/>
          <a:stretch>
            <a:fillRect/>
          </a:stretch>
        </p:blipFill>
        <p:spPr>
          <a:xfrm>
            <a:off x="-1" y="17461"/>
            <a:ext cx="12192001" cy="5867401"/>
          </a:xfrm>
          <a:prstGeom prst="rect">
            <a:avLst/>
          </a:prstGeom>
          <a:ln w="12700">
            <a:miter lim="400000"/>
          </a:ln>
        </p:spPr>
      </p:pic>
      <p:sp>
        <p:nvSpPr>
          <p:cNvPr id="343" name="全球基督教神學教育機構比例——圈圈愈大 資源愈豐富"/>
          <p:cNvSpPr txBox="1"/>
          <p:nvPr/>
        </p:nvSpPr>
        <p:spPr>
          <a:xfrm>
            <a:off x="2293623" y="6157475"/>
            <a:ext cx="2853345"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全球基督教神學教育機構比例——圈圈愈大 資源愈豐富</a:t>
            </a:r>
          </a:p>
        </p:txBody>
      </p:sp>
      <p:sp>
        <p:nvSpPr>
          <p:cNvPr id="344" name="橢圓形"/>
          <p:cNvSpPr/>
          <p:nvPr/>
        </p:nvSpPr>
        <p:spPr>
          <a:xfrm>
            <a:off x="8954336" y="2438841"/>
            <a:ext cx="453669" cy="457285"/>
          </a:xfrm>
          <a:prstGeom prst="ellipse">
            <a:avLst/>
          </a:prstGeom>
          <a:ln w="88900">
            <a:solidFill>
              <a:schemeClr val="accent5">
                <a:hueOff val="-318797"/>
                <a:lumOff val="-22745"/>
              </a:schemeClr>
            </a:solidFill>
            <a:miter lim="400000"/>
          </a:ln>
        </p:spPr>
        <p:txBody>
          <a:bodyPr lIns="25400" tIns="25400" rIns="25400" bIns="25400" anchor="ctr"/>
          <a:lstStyle/>
          <a:p>
            <a:pPr algn="ctr" defTabSz="412750">
              <a:defRPr sz="3200">
                <a:ln w="50800" cap="flat">
                  <a:solidFill>
                    <a:srgbClr val="FF3458"/>
                  </a:solidFill>
                  <a:custDash>
                    <a:ds d="600000" sp="600000"/>
                  </a:custDash>
                  <a:miter lim="400000"/>
                </a:ln>
                <a:noFill/>
              </a:defRPr>
            </a:pPr>
            <a:endParaRPr sz="160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344"/>
                                        </p:tgtEl>
                                        <p:attrNameLst>
                                          <p:attrName>style.visibility</p:attrName>
                                        </p:attrNameLst>
                                      </p:cBhvr>
                                      <p:to>
                                        <p:strVal val="visible"/>
                                      </p:to>
                                    </p:set>
                                    <p:anim calcmode="lin" valueType="num">
                                      <p:cBhvr>
                                        <p:cTn id="7" dur="1000" fill="hold"/>
                                        <p:tgtEl>
                                          <p:spTgt spid="344"/>
                                        </p:tgtEl>
                                        <p:attrNameLst>
                                          <p:attrName>ppt_x</p:attrName>
                                        </p:attrNameLst>
                                      </p:cBhvr>
                                      <p:tavLst>
                                        <p:tav tm="0">
                                          <p:val>
                                            <p:strVal val="0-#ppt_w/2"/>
                                          </p:val>
                                        </p:tav>
                                        <p:tav tm="100000">
                                          <p:val>
                                            <p:strVal val="#ppt_x"/>
                                          </p:val>
                                        </p:tav>
                                      </p:tavLst>
                                    </p:anim>
                                    <p:anim calcmode="lin" valueType="num">
                                      <p:cBhvr>
                                        <p:cTn id="8" dur="1000" fill="hold"/>
                                        <p:tgtEl>
                                          <p:spTgt spid="3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740BB73D-2A64-4A6C-86C1-C07C68D4D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ED5B1CD9-CC74-4009-A1A6-7FEBBE1117D4}"/>
              </a:ext>
            </a:extLst>
          </p:cNvPr>
          <p:cNvSpPr/>
          <p:nvPr/>
        </p:nvSpPr>
        <p:spPr>
          <a:xfrm>
            <a:off x="2934789" y="339634"/>
            <a:ext cx="6505302" cy="827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dirty="0">
                <a:latin typeface="DFKai-SB" panose="03000509000000000000" pitchFamily="65" charset="-120"/>
                <a:ea typeface="DFKai-SB" panose="03000509000000000000" pitchFamily="65" charset="-120"/>
              </a:rPr>
              <a:t>韓國教會之夜</a:t>
            </a:r>
            <a:endParaRPr lang="en-US" sz="4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277339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477D5-5B1C-A2AE-83E5-BFC7B17CC6D9}"/>
              </a:ext>
            </a:extLst>
          </p:cNvPr>
          <p:cNvSpPr>
            <a:spLocks noGrp="1"/>
          </p:cNvSpPr>
          <p:nvPr>
            <p:ph type="body" sz="quarter" idx="21"/>
          </p:nvPr>
        </p:nvSpPr>
        <p:spPr/>
        <p:txBody>
          <a:bodyPr>
            <a:normAutofit/>
          </a:bodyPr>
          <a:lstStyle/>
          <a:p>
            <a:endParaRPr lang="en-TW"/>
          </a:p>
        </p:txBody>
      </p:sp>
      <p:sp>
        <p:nvSpPr>
          <p:cNvPr id="3" name="Text Placeholder 2">
            <a:extLst>
              <a:ext uri="{FF2B5EF4-FFF2-40B4-BE49-F238E27FC236}">
                <a16:creationId xmlns:a16="http://schemas.microsoft.com/office/drawing/2014/main" id="{9AE876FA-9951-5407-0885-0B2E6AE4BEB4}"/>
              </a:ext>
            </a:extLst>
          </p:cNvPr>
          <p:cNvSpPr>
            <a:spLocks noGrp="1"/>
          </p:cNvSpPr>
          <p:nvPr>
            <p:ph type="body" sz="quarter" idx="1"/>
          </p:nvPr>
        </p:nvSpPr>
        <p:spPr/>
        <p:txBody>
          <a:bodyPr/>
          <a:lstStyle/>
          <a:p>
            <a:endParaRPr lang="en-TW"/>
          </a:p>
        </p:txBody>
      </p:sp>
      <p:sp>
        <p:nvSpPr>
          <p:cNvPr id="4" name="Title 3">
            <a:extLst>
              <a:ext uri="{FF2B5EF4-FFF2-40B4-BE49-F238E27FC236}">
                <a16:creationId xmlns:a16="http://schemas.microsoft.com/office/drawing/2014/main" id="{3DC511C7-A9FC-7E44-E613-C4817A952420}"/>
              </a:ext>
            </a:extLst>
          </p:cNvPr>
          <p:cNvSpPr>
            <a:spLocks noGrp="1"/>
          </p:cNvSpPr>
          <p:nvPr>
            <p:ph type="title"/>
          </p:nvPr>
        </p:nvSpPr>
        <p:spPr/>
        <p:txBody>
          <a:bodyPr/>
          <a:lstStyle/>
          <a:p>
            <a:endParaRPr lang="en-TW" dirty="0"/>
          </a:p>
        </p:txBody>
      </p:sp>
      <p:pic>
        <p:nvPicPr>
          <p:cNvPr id="1026" name="Picture 2" descr="A vast scene with countless people standing before a majestic throne, impossible to number. The people come from every nation, tribe, people, and language, all dressed in white robes and holding palm branches. In front of them is a glorious throne with a lamb seated upon it, emanating divine light. Surrounding the throne are angels, elders, and four living creatures, all bowing and worshipping. The people shout in unison, filled with reverence and joy, as radiant beams and holy symbols of wisdom, honor, and power surround the scene. The atmosphere is both awe-inspiring and peaceful, with a heavenly glow illuminating everything.">
            <a:extLst>
              <a:ext uri="{FF2B5EF4-FFF2-40B4-BE49-F238E27FC236}">
                <a16:creationId xmlns:a16="http://schemas.microsoft.com/office/drawing/2014/main" id="{BFEB53E7-A791-3BF4-6C10-2C7AAE7FA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0"/>
            <a:ext cx="12001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06534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114CF-993C-B036-CEAE-1E0897012FF8}"/>
              </a:ext>
            </a:extLst>
          </p:cNvPr>
          <p:cNvSpPr>
            <a:spLocks noGrp="1"/>
          </p:cNvSpPr>
          <p:nvPr>
            <p:ph type="title"/>
          </p:nvPr>
        </p:nvSpPr>
        <p:spPr>
          <a:xfrm>
            <a:off x="603249" y="225286"/>
            <a:ext cx="11018907" cy="6016487"/>
          </a:xfrm>
        </p:spPr>
        <p:txBody>
          <a:bodyPr>
            <a:noAutofit/>
          </a:bodyPr>
          <a:lstStyle/>
          <a:p>
            <a:r>
              <a:rPr lang="ja-JP" altLang="en-US" sz="5400" i="0" dirty="0">
                <a:solidFill>
                  <a:schemeClr val="bg1"/>
                </a:solidFill>
                <a:effectLst/>
                <a:latin typeface="system-ui"/>
              </a:rPr>
              <a:t>無數的人站於寶座前</a:t>
            </a:r>
            <a:br>
              <a:rPr lang="en-US" altLang="ja-JP" sz="5400" b="1" i="0" dirty="0">
                <a:solidFill>
                  <a:srgbClr val="000000"/>
                </a:solidFill>
                <a:effectLst/>
                <a:latin typeface="system-ui"/>
              </a:rPr>
            </a:br>
            <a:br>
              <a:rPr lang="ja-JP" altLang="en-US" sz="3600" b="1" i="0" dirty="0">
                <a:solidFill>
                  <a:srgbClr val="000000"/>
                </a:solidFill>
                <a:effectLst/>
                <a:latin typeface="system-ui"/>
              </a:rPr>
            </a:br>
            <a:r>
              <a:rPr lang="en-US" altLang="ja-JP" sz="5400" b="1" i="0" baseline="30000" dirty="0">
                <a:solidFill>
                  <a:srgbClr val="FFC000"/>
                </a:solidFill>
                <a:effectLst/>
                <a:latin typeface="ADLaM Display" panose="02010000000000000000" pitchFamily="2" charset="77"/>
                <a:ea typeface="ADLaM Display" panose="02010000000000000000" pitchFamily="2" charset="77"/>
                <a:cs typeface="ADLaM Display" panose="02010000000000000000" pitchFamily="2" charset="77"/>
              </a:rPr>
              <a:t>9 </a:t>
            </a:r>
            <a:r>
              <a:rPr lang="ja-JP" altLang="en-US" sz="5400" b="0" i="0" dirty="0">
                <a:solidFill>
                  <a:srgbClr val="FFC000"/>
                </a:solidFill>
                <a:effectLst/>
                <a:latin typeface="ADLaM Display" panose="02010000000000000000" pitchFamily="2" charset="77"/>
                <a:cs typeface="ADLaM Display" panose="02010000000000000000" pitchFamily="2" charset="77"/>
              </a:rPr>
              <a:t>此後我觀看，見有許多的人，沒有人能數過來，是從各國、各族、各民、各方來的，站在寶座和羔羊面前，身穿白衣，手拿棕樹枝， </a:t>
            </a:r>
            <a:r>
              <a:rPr lang="en-US" altLang="ja-JP" sz="5400" b="1" i="0" baseline="30000" dirty="0">
                <a:solidFill>
                  <a:srgbClr val="FFC000"/>
                </a:solidFill>
                <a:effectLst/>
                <a:latin typeface="ADLaM Display" panose="02010000000000000000" pitchFamily="2" charset="77"/>
                <a:ea typeface="ADLaM Display" panose="02010000000000000000" pitchFamily="2" charset="77"/>
                <a:cs typeface="ADLaM Display" panose="02010000000000000000" pitchFamily="2" charset="77"/>
              </a:rPr>
              <a:t>10 </a:t>
            </a:r>
            <a:r>
              <a:rPr lang="ja-JP" altLang="en-US" sz="5400" b="0" i="0" dirty="0">
                <a:solidFill>
                  <a:srgbClr val="FFC000"/>
                </a:solidFill>
                <a:effectLst/>
                <a:latin typeface="ADLaM Display" panose="02010000000000000000" pitchFamily="2" charset="77"/>
                <a:cs typeface="ADLaM Display" panose="02010000000000000000" pitchFamily="2" charset="77"/>
              </a:rPr>
              <a:t>大聲喊著說：「願救恩歸於坐在寶座上我們的神，也歸於羔羊！」</a:t>
            </a:r>
            <a:endParaRPr lang="en-TW" sz="5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4181911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114CF-993C-B036-CEAE-1E0897012FF8}"/>
              </a:ext>
            </a:extLst>
          </p:cNvPr>
          <p:cNvSpPr>
            <a:spLocks noGrp="1"/>
          </p:cNvSpPr>
          <p:nvPr>
            <p:ph type="title"/>
          </p:nvPr>
        </p:nvSpPr>
        <p:spPr>
          <a:xfrm>
            <a:off x="603249" y="225286"/>
            <a:ext cx="11018907" cy="6016487"/>
          </a:xfrm>
        </p:spPr>
        <p:txBody>
          <a:bodyPr>
            <a:noAutofit/>
          </a:bodyPr>
          <a:lstStyle/>
          <a:p>
            <a:r>
              <a:rPr lang="ja-JP" altLang="en-US" sz="5400" i="0" dirty="0">
                <a:solidFill>
                  <a:schemeClr val="bg1"/>
                </a:solidFill>
                <a:effectLst/>
                <a:latin typeface="system-ui"/>
              </a:rPr>
              <a:t>無數的人站於寶座前</a:t>
            </a:r>
            <a:br>
              <a:rPr lang="en-US" altLang="ja-JP" sz="5400" b="1" i="0" dirty="0">
                <a:solidFill>
                  <a:srgbClr val="000000"/>
                </a:solidFill>
                <a:effectLst/>
                <a:latin typeface="system-ui"/>
              </a:rPr>
            </a:br>
            <a:br>
              <a:rPr lang="ja-JP" altLang="en-US" sz="3600" b="1" i="0" dirty="0">
                <a:solidFill>
                  <a:srgbClr val="000000"/>
                </a:solidFill>
                <a:effectLst/>
                <a:latin typeface="system-ui"/>
              </a:rPr>
            </a:br>
            <a:r>
              <a:rPr lang="en-US" altLang="ja-JP" sz="5400" b="1" i="0" baseline="30000" dirty="0">
                <a:solidFill>
                  <a:srgbClr val="FFC000"/>
                </a:solidFill>
                <a:effectLst/>
                <a:latin typeface="ADLaM Display" panose="02010000000000000000" pitchFamily="2" charset="77"/>
                <a:ea typeface="ADLaM Display" panose="02010000000000000000" pitchFamily="2" charset="77"/>
                <a:cs typeface="ADLaM Display" panose="02010000000000000000" pitchFamily="2" charset="77"/>
              </a:rPr>
              <a:t>11 </a:t>
            </a:r>
            <a:r>
              <a:rPr lang="ja-JP" altLang="en-US" sz="5400" b="0" i="0" dirty="0">
                <a:solidFill>
                  <a:srgbClr val="FFC000"/>
                </a:solidFill>
                <a:effectLst/>
                <a:latin typeface="ADLaM Display" panose="02010000000000000000" pitchFamily="2" charset="77"/>
                <a:cs typeface="ADLaM Display" panose="02010000000000000000" pitchFamily="2" charset="77"/>
              </a:rPr>
              <a:t>眾天使都站在寶座和眾長老並四活物的周圍，在寶座前面伏於地，敬拜神， </a:t>
            </a:r>
            <a:r>
              <a:rPr lang="en-US" altLang="ja-JP" sz="5400" b="1" i="0" baseline="30000" dirty="0">
                <a:solidFill>
                  <a:srgbClr val="FFC000"/>
                </a:solidFill>
                <a:effectLst/>
                <a:latin typeface="ADLaM Display" panose="02010000000000000000" pitchFamily="2" charset="77"/>
                <a:ea typeface="ADLaM Display" panose="02010000000000000000" pitchFamily="2" charset="77"/>
                <a:cs typeface="ADLaM Display" panose="02010000000000000000" pitchFamily="2" charset="77"/>
              </a:rPr>
              <a:t>12 </a:t>
            </a:r>
            <a:r>
              <a:rPr lang="ja-JP" altLang="en-US" sz="5400" b="0" i="0" dirty="0">
                <a:solidFill>
                  <a:srgbClr val="FFC000"/>
                </a:solidFill>
                <a:effectLst/>
                <a:latin typeface="ADLaM Display" panose="02010000000000000000" pitchFamily="2" charset="77"/>
                <a:cs typeface="ADLaM Display" panose="02010000000000000000" pitchFamily="2" charset="77"/>
              </a:rPr>
              <a:t>說：「阿們！頌讚、榮耀、智慧、感謝、尊貴、權柄、大力都歸於我們的神，直到永永遠遠！阿們。」</a:t>
            </a:r>
            <a:r>
              <a:rPr lang="zh-TW" altLang="en-US" sz="5400" dirty="0">
                <a:solidFill>
                  <a:srgbClr val="FFC000"/>
                </a:solidFill>
                <a:latin typeface="ADLaM Display" panose="02010000000000000000" pitchFamily="2" charset="77"/>
                <a:cs typeface="ADLaM Display" panose="02010000000000000000" pitchFamily="2" charset="77"/>
              </a:rPr>
              <a:t>（啓示錄 </a:t>
            </a:r>
            <a:r>
              <a:rPr lang="en-US" altLang="zh-TW" sz="5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7:9-12</a:t>
            </a:r>
            <a:r>
              <a:rPr lang="zh-TW" altLang="en-US" sz="5400" dirty="0">
                <a:solidFill>
                  <a:srgbClr val="FFC000"/>
                </a:solidFill>
                <a:latin typeface="ADLaM Display" panose="02010000000000000000" pitchFamily="2" charset="77"/>
                <a:cs typeface="ADLaM Display" panose="02010000000000000000" pitchFamily="2" charset="77"/>
              </a:rPr>
              <a:t>）</a:t>
            </a:r>
            <a:endParaRPr lang="en-TW" sz="5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28045270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1A4E1-DB88-34A1-D27C-ACA98537D52A}"/>
              </a:ext>
            </a:extLst>
          </p:cNvPr>
          <p:cNvSpPr>
            <a:spLocks noGrp="1"/>
          </p:cNvSpPr>
          <p:nvPr>
            <p:ph type="body" sz="quarter" idx="21"/>
          </p:nvPr>
        </p:nvSpPr>
        <p:spPr/>
        <p:txBody>
          <a:bodyPr>
            <a:normAutofit/>
          </a:bodyPr>
          <a:lstStyle/>
          <a:p>
            <a:endParaRPr lang="en-TW"/>
          </a:p>
        </p:txBody>
      </p:sp>
      <p:sp>
        <p:nvSpPr>
          <p:cNvPr id="3" name="Text Placeholder 2">
            <a:extLst>
              <a:ext uri="{FF2B5EF4-FFF2-40B4-BE49-F238E27FC236}">
                <a16:creationId xmlns:a16="http://schemas.microsoft.com/office/drawing/2014/main" id="{06ED5862-9F79-8AAA-835B-C6C70CBF9F34}"/>
              </a:ext>
            </a:extLst>
          </p:cNvPr>
          <p:cNvSpPr>
            <a:spLocks noGrp="1"/>
          </p:cNvSpPr>
          <p:nvPr>
            <p:ph type="body" sz="quarter" idx="1"/>
          </p:nvPr>
        </p:nvSpPr>
        <p:spPr/>
        <p:txBody>
          <a:bodyPr/>
          <a:lstStyle/>
          <a:p>
            <a:endParaRPr lang="en-TW"/>
          </a:p>
        </p:txBody>
      </p:sp>
      <p:sp>
        <p:nvSpPr>
          <p:cNvPr id="4" name="Title 3">
            <a:extLst>
              <a:ext uri="{FF2B5EF4-FFF2-40B4-BE49-F238E27FC236}">
                <a16:creationId xmlns:a16="http://schemas.microsoft.com/office/drawing/2014/main" id="{98B4DFF8-AD19-FAEB-48BC-0D9F05833BA6}"/>
              </a:ext>
            </a:extLst>
          </p:cNvPr>
          <p:cNvSpPr>
            <a:spLocks noGrp="1"/>
          </p:cNvSpPr>
          <p:nvPr>
            <p:ph type="title"/>
          </p:nvPr>
        </p:nvSpPr>
        <p:spPr/>
        <p:txBody>
          <a:bodyPr/>
          <a:lstStyle/>
          <a:p>
            <a:endParaRPr lang="en-TW" dirty="0"/>
          </a:p>
        </p:txBody>
      </p:sp>
      <p:pic>
        <p:nvPicPr>
          <p:cNvPr id="5" name="Online Media 4" descr="The Fourth Lausanne Congress Seoul Incheon 2024 / Gosple song">
            <a:hlinkClick r:id="" action="ppaction://media"/>
            <a:extLst>
              <a:ext uri="{FF2B5EF4-FFF2-40B4-BE49-F238E27FC236}">
                <a16:creationId xmlns:a16="http://schemas.microsoft.com/office/drawing/2014/main" id="{501800BE-D60A-1AD2-5FBC-2663DA8D3652}"/>
              </a:ext>
            </a:extLst>
          </p:cNvPr>
          <p:cNvPicPr>
            <a:picLocks noRot="1" noChangeAspect="1"/>
          </p:cNvPicPr>
          <p:nvPr>
            <a:videoFile r:link="rId1"/>
          </p:nvPr>
        </p:nvPicPr>
        <p:blipFill>
          <a:blip r:embed="rId3"/>
          <a:stretch>
            <a:fillRect/>
          </a:stretch>
        </p:blipFill>
        <p:spPr>
          <a:xfrm>
            <a:off x="0" y="10228"/>
            <a:ext cx="12192000" cy="6888480"/>
          </a:xfrm>
          <a:prstGeom prst="rect">
            <a:avLst/>
          </a:prstGeom>
        </p:spPr>
      </p:pic>
    </p:spTree>
    <p:extLst>
      <p:ext uri="{BB962C8B-B14F-4D97-AF65-F5344CB8AC3E}">
        <p14:creationId xmlns:p14="http://schemas.microsoft.com/office/powerpoint/2010/main" val="9730499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8DF6EC-CA44-4529-8B71-42F414137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91" y="398417"/>
            <a:ext cx="6220097" cy="6220097"/>
          </a:xfrm>
          <a:prstGeom prst="rect">
            <a:avLst/>
          </a:prstGeom>
        </p:spPr>
      </p:pic>
      <p:pic>
        <p:nvPicPr>
          <p:cNvPr id="7" name="Picture 6">
            <a:extLst>
              <a:ext uri="{FF2B5EF4-FFF2-40B4-BE49-F238E27FC236}">
                <a16:creationId xmlns:a16="http://schemas.microsoft.com/office/drawing/2014/main" id="{F315ED13-9A11-4455-A177-9DAFB4176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255" y="4169229"/>
            <a:ext cx="5385241" cy="1666059"/>
          </a:xfrm>
          <a:prstGeom prst="rect">
            <a:avLst/>
          </a:prstGeom>
        </p:spPr>
      </p:pic>
      <p:pic>
        <p:nvPicPr>
          <p:cNvPr id="1026" name="Picture 2" descr="Seoul 2024: The Fourth Lausanne Congress on World Evangelization ...">
            <a:extLst>
              <a:ext uri="{FF2B5EF4-FFF2-40B4-BE49-F238E27FC236}">
                <a16:creationId xmlns:a16="http://schemas.microsoft.com/office/drawing/2014/main" id="{C2F1D4ED-C595-4A23-B6D7-687E2E00F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618" y="581298"/>
            <a:ext cx="4862513"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325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洛桑大會的一點背景     是個運動"/>
          <p:cNvSpPr txBox="1">
            <a:spLocks noGrp="1"/>
          </p:cNvSpPr>
          <p:nvPr>
            <p:ph type="title"/>
          </p:nvPr>
        </p:nvSpPr>
        <p:spPr>
          <a:xfrm>
            <a:off x="637788" y="190116"/>
            <a:ext cx="7978178" cy="844551"/>
          </a:xfrm>
          <a:prstGeom prst="rect">
            <a:avLst/>
          </a:prstGeom>
        </p:spPr>
        <p:txBody>
          <a:bodyPr>
            <a:normAutofit fontScale="90000"/>
          </a:bodyPr>
          <a:lstStyle>
            <a:lvl1pPr defTabSz="2389572">
              <a:defRPr sz="7056" spc="-70"/>
            </a:lvl1pPr>
          </a:lstStyle>
          <a:p>
            <a:r>
              <a:rPr dirty="0" err="1"/>
              <a:t>洛桑</a:t>
            </a:r>
            <a:r>
              <a:rPr lang="ja-JP" altLang="en-US" sz="7100" dirty="0"/>
              <a:t>運動</a:t>
            </a:r>
            <a:r>
              <a:rPr dirty="0" err="1"/>
              <a:t>的一點背景</a:t>
            </a:r>
            <a:endParaRPr dirty="0"/>
          </a:p>
        </p:txBody>
      </p:sp>
      <p:sp>
        <p:nvSpPr>
          <p:cNvPr id="309" name="1972年 瑞士洛桑大會 大會主題：「眾人都要聽到祂的聲音」 （Let the earth hear His voice），救靈魂+社會責任 未得之民的概念/溫德（Ralph Winter）提出，創辦「宣教心視野」課程（1974） 【世界華人福音運動】/華福會 也在這之後展開…"/>
          <p:cNvSpPr txBox="1">
            <a:spLocks noGrp="1"/>
          </p:cNvSpPr>
          <p:nvPr>
            <p:ph type="body" idx="1"/>
          </p:nvPr>
        </p:nvSpPr>
        <p:spPr>
          <a:xfrm>
            <a:off x="148811" y="1143154"/>
            <a:ext cx="11894378" cy="4874941"/>
          </a:xfrm>
          <a:prstGeom prst="rect">
            <a:avLst/>
          </a:prstGeom>
        </p:spPr>
        <p:txBody>
          <a:bodyPr>
            <a:noAutofit/>
          </a:bodyPr>
          <a:lstStyle/>
          <a:p>
            <a:pPr marL="169164" indent="-169164" defTabSz="902185">
              <a:spcBef>
                <a:spcPts val="1700"/>
              </a:spcBef>
              <a:defRPr sz="4366"/>
            </a:pPr>
            <a:r>
              <a:rPr sz="4300" dirty="0"/>
              <a:t>197</a:t>
            </a:r>
            <a:r>
              <a:rPr lang="en-US" altLang="zh-TW" sz="4300" dirty="0"/>
              <a:t>4</a:t>
            </a:r>
            <a:r>
              <a:rPr sz="4300" dirty="0"/>
              <a:t>年 </a:t>
            </a:r>
            <a:r>
              <a:rPr sz="4300" b="1" dirty="0" err="1"/>
              <a:t>瑞士洛桑大會</a:t>
            </a:r>
            <a:r>
              <a:rPr sz="4300" b="1" dirty="0"/>
              <a:t> </a:t>
            </a:r>
            <a:r>
              <a:rPr sz="4300" b="1" dirty="0" err="1"/>
              <a:t>大會主題</a:t>
            </a:r>
            <a:r>
              <a:rPr sz="4300" b="1" dirty="0"/>
              <a:t>：</a:t>
            </a:r>
            <a:endParaRPr lang="en-US" sz="4300" b="1" dirty="0"/>
          </a:p>
          <a:p>
            <a:pPr marL="0" indent="0" defTabSz="902185">
              <a:spcBef>
                <a:spcPts val="1700"/>
              </a:spcBef>
              <a:buNone/>
              <a:defRPr sz="4366"/>
            </a:pPr>
            <a:r>
              <a:rPr sz="4300" b="1" dirty="0"/>
              <a:t>「</a:t>
            </a:r>
            <a:r>
              <a:rPr sz="4300" b="1" dirty="0" err="1"/>
              <a:t>眾人都要聽到祂的聲音</a:t>
            </a:r>
            <a:r>
              <a:rPr sz="4300" b="1" dirty="0"/>
              <a:t>」</a:t>
            </a:r>
            <a:endParaRPr lang="en-US" sz="4300" b="1" dirty="0"/>
          </a:p>
          <a:p>
            <a:pPr marL="0" indent="0" defTabSz="902185">
              <a:spcBef>
                <a:spcPts val="1700"/>
              </a:spcBef>
              <a:buNone/>
              <a:defRPr sz="4366"/>
            </a:pPr>
            <a:r>
              <a:rPr lang="zh-TW" altLang="en-US" sz="4300" dirty="0"/>
              <a:t>  </a:t>
            </a:r>
            <a:r>
              <a:rPr lang="en-US" altLang="zh-TW" sz="4300" dirty="0"/>
              <a:t>(</a:t>
            </a:r>
            <a:r>
              <a:rPr lang="en-US" sz="4300" dirty="0"/>
              <a:t>Let the earth hear His voice</a:t>
            </a:r>
            <a:r>
              <a:rPr lang="en-US" altLang="zh-TW" sz="4300" dirty="0"/>
              <a:t>)</a:t>
            </a:r>
            <a:r>
              <a:rPr lang="zh-TW" altLang="en-US" sz="4300" dirty="0"/>
              <a:t>，</a:t>
            </a:r>
            <a:r>
              <a:rPr lang="zh-TW" altLang="en-US" sz="4300" b="1" dirty="0"/>
              <a:t>救靈魂</a:t>
            </a:r>
            <a:r>
              <a:rPr lang="en-US" altLang="zh-TW" sz="4300" b="1" dirty="0"/>
              <a:t>+</a:t>
            </a:r>
            <a:r>
              <a:rPr lang="zh-TW" altLang="en-US" sz="4300" b="1" dirty="0"/>
              <a:t>社會責任</a:t>
            </a:r>
          </a:p>
          <a:p>
            <a:pPr marL="0" indent="0" defTabSz="902185">
              <a:spcBef>
                <a:spcPts val="1700"/>
              </a:spcBef>
              <a:buNone/>
              <a:defRPr sz="4366"/>
            </a:pPr>
            <a:r>
              <a:rPr lang="zh-TW" altLang="en-US" sz="4300" b="1" dirty="0">
                <a:solidFill>
                  <a:srgbClr val="FF0000"/>
                </a:solidFill>
              </a:rPr>
              <a:t>  </a:t>
            </a:r>
            <a:r>
              <a:rPr sz="4300" b="1" dirty="0" err="1">
                <a:solidFill>
                  <a:srgbClr val="FF0000"/>
                </a:solidFill>
              </a:rPr>
              <a:t>未得之民</a:t>
            </a:r>
            <a:r>
              <a:rPr sz="4300" b="1" dirty="0" err="1"/>
              <a:t>的概念</a:t>
            </a:r>
            <a:r>
              <a:rPr sz="4300" b="1" dirty="0"/>
              <a:t>/</a:t>
            </a:r>
            <a:r>
              <a:rPr sz="4300" b="1" dirty="0" err="1"/>
              <a:t>溫德</a:t>
            </a:r>
            <a:r>
              <a:rPr sz="4300" dirty="0" err="1"/>
              <a:t>（Ralph</a:t>
            </a:r>
            <a:r>
              <a:rPr sz="4300" dirty="0"/>
              <a:t> </a:t>
            </a:r>
            <a:r>
              <a:rPr sz="4300" dirty="0" err="1"/>
              <a:t>Winter）</a:t>
            </a:r>
            <a:r>
              <a:rPr sz="4300" b="1" dirty="0" err="1"/>
              <a:t>提出</a:t>
            </a:r>
            <a:r>
              <a:rPr sz="4300" dirty="0"/>
              <a:t>，</a:t>
            </a:r>
            <a:endParaRPr lang="en-US" sz="4300" dirty="0"/>
          </a:p>
          <a:p>
            <a:pPr marL="0" indent="0" defTabSz="902185">
              <a:spcBef>
                <a:spcPts val="1700"/>
              </a:spcBef>
              <a:buFont typeface="Arial" panose="020B0604020202020204" pitchFamily="34" charset="0"/>
              <a:buNone/>
              <a:defRPr sz="4366"/>
            </a:pPr>
            <a:r>
              <a:rPr lang="zh-TW" altLang="en-US" sz="4300" dirty="0"/>
              <a:t> </a:t>
            </a:r>
            <a:r>
              <a:rPr sz="4300" b="1" dirty="0"/>
              <a:t>創辦「宣教心視野」課程（1974）</a:t>
            </a:r>
            <a:endParaRPr lang="en-US" sz="4300" b="1" dirty="0"/>
          </a:p>
          <a:p>
            <a:pPr marL="0" indent="0" defTabSz="902185">
              <a:spcBef>
                <a:spcPts val="1700"/>
              </a:spcBef>
              <a:buFont typeface="Arial" panose="020B0604020202020204" pitchFamily="34" charset="0"/>
              <a:buNone/>
              <a:defRPr sz="4366"/>
            </a:pPr>
            <a:r>
              <a:rPr sz="4300" b="1" dirty="0"/>
              <a:t>【</a:t>
            </a:r>
            <a:r>
              <a:rPr sz="4300" b="1" dirty="0" err="1"/>
              <a:t>世界華人福音運動</a:t>
            </a:r>
            <a:r>
              <a:rPr sz="4300" b="1" dirty="0"/>
              <a:t>】/</a:t>
            </a:r>
            <a:r>
              <a:rPr sz="4300" b="1" dirty="0" err="1"/>
              <a:t>華福會</a:t>
            </a:r>
            <a:r>
              <a:rPr sz="4300" b="1" dirty="0"/>
              <a:t> </a:t>
            </a:r>
            <a:r>
              <a:rPr sz="4300" b="1" dirty="0" err="1"/>
              <a:t>也在</a:t>
            </a:r>
            <a:endParaRPr lang="en-US" sz="4300" b="1" dirty="0"/>
          </a:p>
          <a:p>
            <a:pPr marL="0" indent="0" defTabSz="902185">
              <a:spcBef>
                <a:spcPts val="1700"/>
              </a:spcBef>
              <a:buFont typeface="Arial" panose="020B0604020202020204" pitchFamily="34" charset="0"/>
              <a:buNone/>
              <a:defRPr sz="4366"/>
            </a:pPr>
            <a:r>
              <a:rPr lang="zh-TW" altLang="en-US" sz="4300" b="1" dirty="0"/>
              <a:t>  </a:t>
            </a:r>
            <a:r>
              <a:rPr sz="4300" b="1" dirty="0" err="1"/>
              <a:t>這之後展開</a:t>
            </a:r>
            <a:endParaRPr sz="4300" b="1" dirty="0"/>
          </a:p>
        </p:txBody>
      </p:sp>
      <p:pic>
        <p:nvPicPr>
          <p:cNvPr id="310" name="洛桑2024W&amp;K處理 .jpg" descr="洛桑2024W&amp;K處理 .jpg"/>
          <p:cNvPicPr>
            <a:picLocks noChangeAspect="1"/>
          </p:cNvPicPr>
          <p:nvPr/>
        </p:nvPicPr>
        <p:blipFill>
          <a:blip r:embed="rId2"/>
          <a:srcRect t="5929"/>
          <a:stretch>
            <a:fillRect/>
          </a:stretch>
        </p:blipFill>
        <p:spPr>
          <a:xfrm>
            <a:off x="9184017" y="4752752"/>
            <a:ext cx="2983264" cy="2105247"/>
          </a:xfrm>
          <a:prstGeom prst="rect">
            <a:avLst/>
          </a:prstGeom>
          <a:ln w="12700">
            <a:miter lim="400000"/>
          </a:ln>
        </p:spPr>
      </p:pic>
      <p:sp>
        <p:nvSpPr>
          <p:cNvPr id="311" name="一點思考：在大家的禱告與關心下  中國及中國教會 有了很多改變 同樣的事 會不會在朝鮮半島發生⋯"/>
          <p:cNvSpPr txBox="1"/>
          <p:nvPr/>
        </p:nvSpPr>
        <p:spPr>
          <a:xfrm>
            <a:off x="8720637" y="141210"/>
            <a:ext cx="2632595" cy="2267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2400" b="1" dirty="0" err="1"/>
              <a:t>一點</a:t>
            </a:r>
            <a:r>
              <a:rPr sz="2400" b="1" dirty="0" err="1">
                <a:solidFill>
                  <a:srgbClr val="FF9A40"/>
                </a:solidFill>
              </a:rPr>
              <a:t>思考：</a:t>
            </a:r>
            <a:r>
              <a:rPr sz="2400" b="1" dirty="0" err="1"/>
              <a:t>在大家的禱告與關心下</a:t>
            </a:r>
            <a:r>
              <a:rPr sz="2400" b="1" dirty="0"/>
              <a:t> </a:t>
            </a:r>
            <a:br>
              <a:rPr sz="2400" b="1" dirty="0"/>
            </a:br>
            <a:r>
              <a:rPr sz="2400" b="1" dirty="0" err="1"/>
              <a:t>中國及中國教會</a:t>
            </a:r>
            <a:r>
              <a:rPr sz="2400" b="1" dirty="0"/>
              <a:t> </a:t>
            </a:r>
            <a:r>
              <a:rPr sz="2400" b="1" dirty="0" err="1"/>
              <a:t>有了很多改變</a:t>
            </a:r>
            <a:br>
              <a:rPr sz="2400" b="1" dirty="0"/>
            </a:br>
            <a:r>
              <a:rPr sz="2400" b="1" dirty="0" err="1"/>
              <a:t>同樣的事</a:t>
            </a:r>
            <a:r>
              <a:rPr sz="2400" b="1" dirty="0"/>
              <a:t> </a:t>
            </a:r>
            <a:r>
              <a:rPr sz="2400" b="1" dirty="0" err="1"/>
              <a:t>會不會在朝鮮半島發生</a:t>
            </a:r>
            <a:r>
              <a:rPr sz="900" b="1" dirty="0"/>
              <a:t>⋯</a:t>
            </a:r>
          </a:p>
        </p:txBody>
      </p:sp>
      <p:sp>
        <p:nvSpPr>
          <p:cNvPr id="312" name="橢圓形"/>
          <p:cNvSpPr/>
          <p:nvPr/>
        </p:nvSpPr>
        <p:spPr>
          <a:xfrm>
            <a:off x="9480253" y="5783267"/>
            <a:ext cx="1113365" cy="933523"/>
          </a:xfrm>
          <a:prstGeom prst="ellipse">
            <a:avLst/>
          </a:prstGeom>
          <a:ln w="215900">
            <a:solidFill>
              <a:schemeClr val="accent5">
                <a:hueOff val="-318797"/>
                <a:lumOff val="-22745"/>
              </a:schemeClr>
            </a:solidFill>
            <a:miter lim="400000"/>
          </a:ln>
        </p:spPr>
        <p:txBody>
          <a:bodyPr lIns="25400" tIns="25400" rIns="25400" bIns="25400" anchor="ctr"/>
          <a:lstStyle/>
          <a:p>
            <a:pPr algn="ctr" defTabSz="412750">
              <a:defRPr sz="3200">
                <a:blipFill rotWithShape="1">
                  <a:blip r:embed="rId3"/>
                  <a:srcRect/>
                  <a:tile tx="0" ty="0" sx="100000" sy="100000" flip="none" algn="tl"/>
                </a:blipFill>
              </a:defRPr>
            </a:pPr>
            <a:endParaRPr sz="1600"/>
          </a:p>
        </p:txBody>
      </p:sp>
    </p:spTree>
    <p:extLst>
      <p:ext uri="{BB962C8B-B14F-4D97-AF65-F5344CB8AC3E}">
        <p14:creationId xmlns:p14="http://schemas.microsoft.com/office/powerpoint/2010/main" val="305361329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310"/>
                                        </p:tgtEl>
                                        <p:attrNameLst>
                                          <p:attrName>style.visibility</p:attrName>
                                        </p:attrNameLst>
                                      </p:cBhvr>
                                      <p:to>
                                        <p:strVal val="visible"/>
                                      </p:to>
                                    </p:set>
                                    <p:anim calcmode="lin" valueType="num">
                                      <p:cBhvr>
                                        <p:cTn id="7" dur="1000" fill="hold"/>
                                        <p:tgtEl>
                                          <p:spTgt spid="310"/>
                                        </p:tgtEl>
                                        <p:attrNameLst>
                                          <p:attrName>ppt_x</p:attrName>
                                        </p:attrNameLst>
                                      </p:cBhvr>
                                      <p:tavLst>
                                        <p:tav tm="0">
                                          <p:val>
                                            <p:strVal val="0-#ppt_w/2"/>
                                          </p:val>
                                        </p:tav>
                                        <p:tav tm="100000">
                                          <p:val>
                                            <p:strVal val="#ppt_x"/>
                                          </p:val>
                                        </p:tav>
                                      </p:tavLst>
                                    </p:anim>
                                    <p:anim calcmode="lin" valueType="num">
                                      <p:cBhvr>
                                        <p:cTn id="8" dur="1000" fill="hold"/>
                                        <p:tgtEl>
                                          <p:spTgt spid="3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312"/>
                                        </p:tgtEl>
                                        <p:attrNameLst>
                                          <p:attrName>style.visibility</p:attrName>
                                        </p:attrNameLst>
                                      </p:cBhvr>
                                      <p:to>
                                        <p:strVal val="visible"/>
                                      </p:to>
                                    </p:set>
                                    <p:anim calcmode="lin" valueType="num">
                                      <p:cBhvr>
                                        <p:cTn id="13" dur="1000" fill="hold"/>
                                        <p:tgtEl>
                                          <p:spTgt spid="312"/>
                                        </p:tgtEl>
                                        <p:attrNameLst>
                                          <p:attrName>ppt_x</p:attrName>
                                        </p:attrNameLst>
                                      </p:cBhvr>
                                      <p:tavLst>
                                        <p:tav tm="0">
                                          <p:val>
                                            <p:strVal val="0-#ppt_w/2"/>
                                          </p:val>
                                        </p:tav>
                                        <p:tav tm="100000">
                                          <p:val>
                                            <p:strVal val="#ppt_x"/>
                                          </p:val>
                                        </p:tav>
                                      </p:tavLst>
                                    </p:anim>
                                    <p:anim calcmode="lin" valueType="num">
                                      <p:cBhvr>
                                        <p:cTn id="14" dur="1000" fill="hold"/>
                                        <p:tgtEl>
                                          <p:spTgt spid="3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311"/>
                                        </p:tgtEl>
                                        <p:attrNameLst>
                                          <p:attrName>style.visibility</p:attrName>
                                        </p:attrNameLst>
                                      </p:cBhvr>
                                      <p:to>
                                        <p:strVal val="visible"/>
                                      </p:to>
                                    </p:set>
                                    <p:anim calcmode="lin" valueType="num">
                                      <p:cBhvr>
                                        <p:cTn id="19" dur="1000" fill="hold"/>
                                        <p:tgtEl>
                                          <p:spTgt spid="311"/>
                                        </p:tgtEl>
                                        <p:attrNameLst>
                                          <p:attrName>ppt_x</p:attrName>
                                        </p:attrNameLst>
                                      </p:cBhvr>
                                      <p:tavLst>
                                        <p:tav tm="0">
                                          <p:val>
                                            <p:strVal val="0-#ppt_w/2"/>
                                          </p:val>
                                        </p:tav>
                                        <p:tav tm="100000">
                                          <p:val>
                                            <p:strVal val="#ppt_x"/>
                                          </p:val>
                                        </p:tav>
                                      </p:tavLst>
                                    </p:anim>
                                    <p:anim calcmode="lin" valueType="num">
                                      <p:cBhvr>
                                        <p:cTn id="20" dur="1000" fill="hold"/>
                                        <p:tgtEl>
                                          <p:spTgt spid="3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advAuto="0"/>
      <p:bldP spid="311" grpId="0" animBg="1" advAuto="0"/>
      <p:bldP spid="31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洛桑大會的一點背景     是個運動"/>
          <p:cNvSpPr txBox="1">
            <a:spLocks noGrp="1"/>
          </p:cNvSpPr>
          <p:nvPr>
            <p:ph type="title"/>
          </p:nvPr>
        </p:nvSpPr>
        <p:spPr>
          <a:xfrm>
            <a:off x="637788" y="190116"/>
            <a:ext cx="7978178" cy="844551"/>
          </a:xfrm>
          <a:prstGeom prst="rect">
            <a:avLst/>
          </a:prstGeom>
        </p:spPr>
        <p:txBody>
          <a:bodyPr>
            <a:normAutofit fontScale="90000"/>
          </a:bodyPr>
          <a:lstStyle>
            <a:lvl1pPr defTabSz="2389572">
              <a:defRPr sz="7056" spc="-70"/>
            </a:lvl1pPr>
          </a:lstStyle>
          <a:p>
            <a:r>
              <a:rPr b="1" dirty="0" err="1"/>
              <a:t>洛桑</a:t>
            </a:r>
            <a:r>
              <a:rPr lang="ja-JP" altLang="en-US" b="1" dirty="0"/>
              <a:t>運動</a:t>
            </a:r>
            <a:r>
              <a:rPr b="1" dirty="0" err="1"/>
              <a:t>的一點背景</a:t>
            </a:r>
            <a:endParaRPr b="1" dirty="0"/>
          </a:p>
        </p:txBody>
      </p:sp>
      <p:sp>
        <p:nvSpPr>
          <p:cNvPr id="309" name="1972年 瑞士洛桑大會 大會主題：「眾人都要聽到祂的聲音」 （Let the earth hear His voice），救靈魂+社會責任 未得之民的概念/溫德（Ralph Winter）提出，創辦「宣教心視野」課程（1974） 【世界華人福音運動】/華福會 也在這之後展開…"/>
          <p:cNvSpPr txBox="1">
            <a:spLocks noGrp="1"/>
          </p:cNvSpPr>
          <p:nvPr>
            <p:ph type="body" idx="1"/>
          </p:nvPr>
        </p:nvSpPr>
        <p:spPr>
          <a:xfrm>
            <a:off x="255181" y="1322842"/>
            <a:ext cx="11632019" cy="5345041"/>
          </a:xfrm>
          <a:prstGeom prst="rect">
            <a:avLst/>
          </a:prstGeom>
        </p:spPr>
        <p:txBody>
          <a:bodyPr>
            <a:noAutofit/>
          </a:bodyPr>
          <a:lstStyle/>
          <a:p>
            <a:pPr marL="169164" indent="-169164" defTabSz="902185">
              <a:spcBef>
                <a:spcPts val="1700"/>
              </a:spcBef>
              <a:defRPr sz="4366"/>
            </a:pPr>
            <a:r>
              <a:rPr lang="en-US" altLang="zh-TW" sz="4700" b="1" dirty="0"/>
              <a:t>1989</a:t>
            </a:r>
            <a:r>
              <a:rPr lang="zh-TW" altLang="en-US" sz="4700" b="1" dirty="0"/>
              <a:t>年</a:t>
            </a:r>
            <a:r>
              <a:rPr lang="en-US" altLang="zh-TW" sz="4700" b="1" dirty="0"/>
              <a:t>@ </a:t>
            </a:r>
            <a:r>
              <a:rPr lang="zh-TW" altLang="en-US" sz="4700" b="1" dirty="0"/>
              <a:t>馬尼拉 ，王永信擔任主席會中</a:t>
            </a:r>
          </a:p>
          <a:p>
            <a:pPr marL="0" indent="0" defTabSz="902185">
              <a:spcBef>
                <a:spcPts val="1700"/>
              </a:spcBef>
              <a:buNone/>
              <a:defRPr sz="4366"/>
            </a:pPr>
            <a:r>
              <a:rPr lang="zh-TW" altLang="en-US" sz="4700" b="1" dirty="0"/>
              <a:t> 阿根廷宣教師 </a:t>
            </a:r>
            <a:r>
              <a:rPr lang="en-US" altLang="zh-TW" sz="4700" b="1" dirty="0"/>
              <a:t>Luis Bush</a:t>
            </a:r>
            <a:r>
              <a:rPr lang="zh-TW" altLang="en-US" sz="4700" b="1" dirty="0"/>
              <a:t>提出</a:t>
            </a:r>
            <a:r>
              <a:rPr lang="en-US" altLang="zh-TW" sz="4700" b="1" dirty="0">
                <a:solidFill>
                  <a:srgbClr val="FF0000"/>
                </a:solidFill>
              </a:rPr>
              <a:t>10/40</a:t>
            </a:r>
            <a:r>
              <a:rPr lang="zh-TW" altLang="en-US" sz="4700" b="1" dirty="0">
                <a:solidFill>
                  <a:srgbClr val="FF0000"/>
                </a:solidFill>
              </a:rPr>
              <a:t>窗</a:t>
            </a:r>
            <a:r>
              <a:rPr lang="zh-TW" altLang="en-US" sz="4700" b="1" dirty="0"/>
              <a:t>的概念</a:t>
            </a:r>
            <a:endParaRPr lang="en-US" sz="4700" b="1" dirty="0"/>
          </a:p>
          <a:p>
            <a:pPr marL="169164" indent="-169164" defTabSz="902185">
              <a:spcBef>
                <a:spcPts val="1700"/>
              </a:spcBef>
              <a:defRPr sz="4366"/>
            </a:pPr>
            <a:r>
              <a:rPr sz="4700" b="1" dirty="0"/>
              <a:t>2010年@南非開普敦  主題「神在基督裡，叫世人與自己和好」中國基督徒代表未能出席，大會保留了200個空位⋯⋯</a:t>
            </a:r>
          </a:p>
          <a:p>
            <a:pPr marL="169164" indent="-169164" defTabSz="902185">
              <a:spcBef>
                <a:spcPts val="1700"/>
              </a:spcBef>
              <a:defRPr sz="4366"/>
            </a:pPr>
            <a:r>
              <a:rPr sz="4700" b="1" dirty="0"/>
              <a:t>2024年@首爾 歡慶50週年 </a:t>
            </a:r>
            <a:r>
              <a:rPr sz="4700" b="1" dirty="0" err="1"/>
              <a:t>首次在亞洲舉辦</a:t>
            </a:r>
            <a:br>
              <a:rPr sz="4700" b="1" dirty="0"/>
            </a:br>
            <a:r>
              <a:rPr sz="4700" b="1" dirty="0"/>
              <a:t> </a:t>
            </a:r>
            <a:r>
              <a:rPr sz="4700" b="1" dirty="0" err="1"/>
              <a:t>中國代表終於有人能出席</a:t>
            </a:r>
            <a:endParaRPr sz="4700" b="1" dirty="0"/>
          </a:p>
        </p:txBody>
      </p:sp>
    </p:spTree>
    <p:extLst>
      <p:ext uri="{BB962C8B-B14F-4D97-AF65-F5344CB8AC3E}">
        <p14:creationId xmlns:p14="http://schemas.microsoft.com/office/powerpoint/2010/main" val="1487110392"/>
      </p:ext>
    </p:extLst>
  </p:cSld>
  <p:clrMapOvr>
    <a:masterClrMapping/>
  </p:clrMapOvr>
  <p:transition spd="med"/>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1485</TotalTime>
  <Words>811</Words>
  <Application>Microsoft Office PowerPoint</Application>
  <PresentationFormat>寬螢幕</PresentationFormat>
  <Paragraphs>126</Paragraphs>
  <Slides>26</Slides>
  <Notes>4</Notes>
  <HiddenSlides>0</HiddenSlides>
  <MMClips>2</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26</vt:i4>
      </vt:variant>
    </vt:vector>
  </HeadingPairs>
  <TitlesOfParts>
    <vt:vector size="45" baseType="lpstr">
      <vt:lpstr>ADLaM Display</vt:lpstr>
      <vt:lpstr>-apple-system</vt:lpstr>
      <vt:lpstr>Aptos</vt:lpstr>
      <vt:lpstr>Kaiti TC</vt:lpstr>
      <vt:lpstr>Produkt Extralight</vt:lpstr>
      <vt:lpstr>Produkt Light</vt:lpstr>
      <vt:lpstr>Songti TC Bold</vt:lpstr>
      <vt:lpstr>Songti TC Regular</vt:lpstr>
      <vt:lpstr>Source Han Serif TW SemiBold</vt:lpstr>
      <vt:lpstr>system-ui</vt:lpstr>
      <vt:lpstr>游ゴシック</vt:lpstr>
      <vt:lpstr>游ゴシック Light</vt:lpstr>
      <vt:lpstr>新細明體</vt:lpstr>
      <vt:lpstr>DFKai-SB</vt:lpstr>
      <vt:lpstr>Arial</vt:lpstr>
      <vt:lpstr>Calibri</vt:lpstr>
      <vt:lpstr>Calibri Light</vt:lpstr>
      <vt:lpstr>Helvetica</vt:lpstr>
      <vt:lpstr>Office 佈景主題</vt:lpstr>
      <vt:lpstr>PowerPoint 簡報</vt:lpstr>
      <vt:lpstr>PowerPoint 簡報</vt:lpstr>
      <vt:lpstr>PowerPoint 簡報</vt:lpstr>
      <vt:lpstr>無數的人站於寶座前  9 此後我觀看，見有許多的人，沒有人能數過來，是從各國、各族、各民、各方來的，站在寶座和羔羊面前，身穿白衣，手拿棕樹枝， 10 大聲喊著說：「願救恩歸於坐在寶座上我們的神，也歸於羔羊！」</vt:lpstr>
      <vt:lpstr>無數的人站於寶座前  11 眾天使都站在寶座和眾長老並四活物的周圍，在寶座前面伏於地，敬拜神， 12 說：「阿們！頌讚、榮耀、智慧、感謝、尊貴、權柄、大力都歸於我們的神，直到永永遠遠！阿們。」（啓示錄 7:9-12）</vt:lpstr>
      <vt:lpstr>PowerPoint 簡報</vt:lpstr>
      <vt:lpstr>PowerPoint 簡報</vt:lpstr>
      <vt:lpstr>洛桑運動的一點背景</vt:lpstr>
      <vt:lpstr>洛桑運動的一點背景</vt:lpstr>
      <vt:lpstr>PowerPoint 簡報</vt:lpstr>
      <vt:lpstr>PowerPoint 簡報</vt:lpstr>
      <vt:lpstr>PowerPoint 簡報</vt:lpstr>
      <vt:lpstr>PowerPoint 簡報</vt:lpstr>
      <vt:lpstr>洛桑精神</vt:lpstr>
      <vt:lpstr>PowerPoint 簡報</vt:lpstr>
      <vt:lpstr>PowerPoint 簡報</vt:lpstr>
      <vt:lpstr>大會操作的特色—小組/小會 5步驟</vt:lpstr>
      <vt:lpstr>大會操作的特色—小組/小會 5步驟</vt:lpstr>
      <vt:lpstr>PowerPoint 簡報</vt:lpstr>
      <vt:lpstr>PowerPoint 簡報</vt:lpstr>
      <vt:lpstr>PowerPoint 簡報</vt:lpstr>
      <vt:lpstr>第四屆洛桑大會  首爾聲明 7大項，共97條</vt:lpstr>
      <vt:lpstr>第四屆洛桑大會  首爾聲明  7大項，共97條</vt:lpstr>
      <vt:lpstr>PowerPoint 簡報</vt:lpstr>
      <vt:lpstr>PowerPoint 簡報</vt:lpstr>
      <vt:lpstr>PowerPoint 簡報</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永和禮拜堂主日歡慶</dc:title>
  <dc:subject/>
  <dc:creator>Microsoft Office User</dc:creator>
  <cp:keywords/>
  <dc:description/>
  <cp:lastModifiedBy>財會同工</cp:lastModifiedBy>
  <cp:revision>158</cp:revision>
  <cp:lastPrinted>2024-11-28T10:13:25Z</cp:lastPrinted>
  <dcterms:created xsi:type="dcterms:W3CDTF">2020-12-06T07:49:50Z</dcterms:created>
  <dcterms:modified xsi:type="dcterms:W3CDTF">2024-11-28T10:14:54Z</dcterms:modified>
  <cp:category/>
</cp:coreProperties>
</file>