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03" r:id="rId2"/>
    <p:sldId id="318" r:id="rId3"/>
    <p:sldId id="309" r:id="rId4"/>
    <p:sldId id="311" r:id="rId5"/>
    <p:sldId id="312" r:id="rId6"/>
    <p:sldId id="319" r:id="rId7"/>
    <p:sldId id="320" r:id="rId8"/>
    <p:sldId id="308" r:id="rId9"/>
    <p:sldId id="310" r:id="rId10"/>
    <p:sldId id="321" r:id="rId11"/>
    <p:sldId id="323" r:id="rId12"/>
    <p:sldId id="322" r:id="rId13"/>
    <p:sldId id="316" r:id="rId14"/>
    <p:sldId id="315" r:id="rId15"/>
    <p:sldId id="325" r:id="rId16"/>
    <p:sldId id="324" r:id="rId17"/>
    <p:sldId id="317" r:id="rId18"/>
  </p:sldIdLst>
  <p:sldSz cx="12192000" cy="6858000"/>
  <p:notesSz cx="9939338" cy="68072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640" autoAdjust="0"/>
    <p:restoredTop sz="94592"/>
  </p:normalViewPr>
  <p:slideViewPr>
    <p:cSldViewPr snapToGrid="0" snapToObjects="1">
      <p:cViewPr varScale="1">
        <p:scale>
          <a:sx n="74" d="100"/>
          <a:sy n="74" d="100"/>
        </p:scale>
        <p:origin x="91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047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7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3C63-50D7-B144-8C5E-8BC4D349875B}" type="datetimeFigureOut">
              <a:rPr kumimoji="1" lang="zh-TW" altLang="en-US" smtClean="0"/>
              <a:t>2025/1/4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465659"/>
            <a:ext cx="4307047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7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5979F-D2D4-2040-A850-D0700FEC55E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743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B5979F-D2D4-2040-A850-D0700FEC55EB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45467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420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481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2376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3829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2778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8310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198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3050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2204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6521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6164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016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3050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368550" y="554038"/>
            <a:ext cx="4929188" cy="27717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D5949-F1B5-4AB9-90AE-A6C16393FE52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07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5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62564D9-1CCB-8E4D-9510-CDFAA43EDDF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582149" y="6289012"/>
            <a:ext cx="236081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Bernard </a:t>
            </a:r>
            <a:r>
              <a:rPr lang="en-US" altLang="zh-TW" dirty="0" err="1"/>
              <a:t>Hermant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6" name="圓角化對角線角落矩形 5">
            <a:extLst>
              <a:ext uri="{FF2B5EF4-FFF2-40B4-BE49-F238E27FC236}">
                <a16:creationId xmlns:a16="http://schemas.microsoft.com/office/drawing/2014/main" id="{6E8807FE-93DD-904E-80C1-A89B91B4DC77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14C1904-86C4-164D-931D-C9AB495A6B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B56A2-76FE-C64E-BE44-0D945BDDBAA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544050" y="6289012"/>
            <a:ext cx="239891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Patrick </a:t>
            </a:r>
            <a:r>
              <a:rPr lang="en-US" altLang="zh-TW" dirty="0" err="1"/>
              <a:t>Tomasso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A0AA034C-D4C5-7647-933A-9B0D9E6A95AE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BC6775-5A08-AC41-BAA3-8C0419E9F5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7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3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3E0A8F56-AC1C-EC47-8508-5A36C724B1D1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8BA3772-965E-4F4C-AC18-C1932596E4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1049CBC-24E8-5D48-B8A9-B623D577C60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Bernard </a:t>
            </a:r>
            <a:r>
              <a:rPr lang="en-US" altLang="zh-TW" dirty="0" err="1"/>
              <a:t>Hermant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2500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665C7B6B-108F-C34C-A021-0E72A3A0701B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CD4AA58-26CD-5B48-B74D-AF861707E6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2F7303-DE9D-B941-B487-AE229A6CC87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charlesdeluvio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3697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DCC05040-9C5B-C346-AA51-7F4F19EA9B6F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4F33FB3-9F30-3448-9F5E-953C0E1E37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61CD54-633B-C64D-8175-39269FC1DBC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Dustin </a:t>
            </a:r>
            <a:r>
              <a:rPr lang="en-US" altLang="zh-TW" dirty="0" err="1"/>
              <a:t>Humes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4511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ECCFCF66-779D-C944-B402-9117770EC765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B6DA14-7B75-C24D-A585-058E4CF377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5AAA9E2-ABAE-314F-8E3A-73109AAAF2C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236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1307388D-F8B1-DD4F-977D-650A3AB9A93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33B79D8-D4B9-FA44-BB9C-7110E5E3E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533AE0-9EF8-4E41-8F8D-E4A978CBCF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72650" y="6289012"/>
            <a:ext cx="217031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Martin Martz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0671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對角線角落矩形 4">
            <a:extLst>
              <a:ext uri="{FF2B5EF4-FFF2-40B4-BE49-F238E27FC236}">
                <a16:creationId xmlns:a16="http://schemas.microsoft.com/office/drawing/2014/main" id="{E6424696-9825-8247-B440-83A95F98C22E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6249595-5902-CE4E-BD1B-31D4C1CC92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F1E5D3E-550E-C545-B5CD-6C4FF60E9F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48801" y="6289012"/>
            <a:ext cx="24941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manu</a:t>
            </a:r>
            <a:r>
              <a:rPr lang="en-US" altLang="zh-TW" dirty="0"/>
              <a:t> </a:t>
            </a:r>
            <a:r>
              <a:rPr lang="en-US" altLang="zh-TW" dirty="0" err="1"/>
              <a:t>schwendener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6443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99CF3B3D-C0FD-8245-931A-9BB6F4E2576D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68EF054-A0C6-0C49-A5E4-EC33CFDEAD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E5AB31A-C057-F340-BE59-BF3D01CA776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0726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4F7F1BF7-BC08-B34F-9E99-40CD00B1B3D2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BDAAFB-D864-1542-8E97-434A2BD93B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8893DC9-B75D-6442-A968-E52E67AD056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925050" y="6289012"/>
            <a:ext cx="201791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Shapelined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0442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DA7A400F-4CFC-5E4D-98D5-6915427A7589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CD0091A-7907-6A41-A7E1-D35CBE0640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17975C6-4AE6-0747-9258-30BC1390F9C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Bernard </a:t>
            </a:r>
            <a:r>
              <a:rPr lang="en-US" altLang="zh-TW" dirty="0" err="1"/>
              <a:t>Hermant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1617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434D62FE-20EF-3D43-9D7C-32DFB3422684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836EE3-757D-9C4F-A595-4E932761DE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08EF87-471B-FD45-831F-E788A9D7B50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681029" y="6289012"/>
            <a:ext cx="226193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Scott Webb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9083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化對角線角落矩形 1">
            <a:extLst>
              <a:ext uri="{FF2B5EF4-FFF2-40B4-BE49-F238E27FC236}">
                <a16:creationId xmlns:a16="http://schemas.microsoft.com/office/drawing/2014/main" id="{F696B124-CA91-B148-86B2-416469000E89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B78C8D-8E84-FB45-A146-244EDD888A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BCCFD64-3A08-2C41-8012-08079618BE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5" y="6289012"/>
            <a:ext cx="2522744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Tobias van Schneider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6791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2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FA89FFBF-5569-3945-BAD2-83CB1FEF504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A585FA7-8C8D-8B47-A913-0B2D01CF9A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9FE701-D4E2-BF4B-A8D2-20D73D2E5A1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63125" y="6289012"/>
            <a:ext cx="2179843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MagicPattern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529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566AA-B10B-8441-BAEA-3012D71B4F7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182225" y="6289012"/>
            <a:ext cx="1760744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Evie S.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9E5F7CE8-54F6-2345-B70E-F4691469704E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F2752D-51DD-A049-A5F3-82B066F8C7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2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45408689-E9AF-E04D-A2E3-B7A0783ADE5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C867CA-343A-4444-8088-9943CF0EA0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CD3489-72F7-0440-AAEB-51A1105C6B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5" y="6289012"/>
            <a:ext cx="2522744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Victoria </a:t>
            </a:r>
            <a:r>
              <a:rPr lang="en-US" altLang="zh-TW" dirty="0" err="1"/>
              <a:t>Strukovskaya</a:t>
            </a:r>
            <a:r>
              <a:rPr lang="en-US" altLang="zh-TW" dirty="0"/>
              <a:t> on </a:t>
            </a:r>
            <a:r>
              <a:rPr lang="en-US" altLang="zh-TW" dirty="0" err="1"/>
              <a:t>Unsplas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647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F744C-55D3-754D-9D26-D59C43264BE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86901" y="6289012"/>
            <a:ext cx="24560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NordWood</a:t>
            </a:r>
            <a:r>
              <a:rPr lang="en-US" altLang="zh-TW" dirty="0"/>
              <a:t> Themes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1175075E-6E77-5442-B3FF-6D820C995F77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EC8EF02-15B9-7043-8BFA-EC8B1544B0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0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37190-09E0-A54D-9939-694A7FE3116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829800" y="6289012"/>
            <a:ext cx="211316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Ivan Lopatin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87108394-36F4-0E47-A263-E78A7FE6AE2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28C307-161E-7242-8898-DF94FC5E0F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5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11F29-FA31-4745-82F4-824B594F3F5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15500" y="6289012"/>
            <a:ext cx="222746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Nandhu</a:t>
            </a:r>
            <a:r>
              <a:rPr lang="en-US" altLang="zh-TW" dirty="0"/>
              <a:t> Kumar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41A6CC0A-FF5B-A84D-B7E8-35CE1204A503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9FBD46-F819-D944-8E23-0FF771ED50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6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5EFEA490-F52C-E043-A696-D530F721018F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3E4DDEF-CB80-6A4D-A16A-E7E7496965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742E2D3-8D0E-564B-8C81-22F7BC88D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77375" y="6289012"/>
            <a:ext cx="2465593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manu</a:t>
            </a:r>
            <a:r>
              <a:rPr lang="en-US" altLang="zh-TW" dirty="0"/>
              <a:t> </a:t>
            </a:r>
            <a:r>
              <a:rPr lang="en-US" altLang="zh-TW" dirty="0" err="1"/>
              <a:t>schwendener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72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5EEAF-F41F-0446-90A3-E3CF566489E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905999" y="6289012"/>
            <a:ext cx="203696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Billy Huynh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3BB96015-602D-E643-9B1E-A1027E28A6DD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3FC45CB-8778-7942-83B3-F974BD1BAD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0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4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5" r:id="rId2"/>
    <p:sldLayoutId id="2147483661" r:id="rId3"/>
    <p:sldLayoutId id="2147483658" r:id="rId4"/>
    <p:sldLayoutId id="2147483660" r:id="rId5"/>
    <p:sldLayoutId id="2147483664" r:id="rId6"/>
    <p:sldLayoutId id="2147483666" r:id="rId7"/>
    <p:sldLayoutId id="2147483653" r:id="rId8"/>
    <p:sldLayoutId id="2147483662" r:id="rId9"/>
    <p:sldLayoutId id="2147483659" r:id="rId10"/>
    <p:sldLayoutId id="2147483663" r:id="rId11"/>
    <p:sldLayoutId id="2147483650" r:id="rId12"/>
    <p:sldLayoutId id="2147483669" r:id="rId13"/>
    <p:sldLayoutId id="2147483668" r:id="rId14"/>
    <p:sldLayoutId id="2147483667" r:id="rId15"/>
    <p:sldLayoutId id="2147483657" r:id="rId16"/>
    <p:sldLayoutId id="2147483655" r:id="rId17"/>
    <p:sldLayoutId id="2147483670" r:id="rId18"/>
    <p:sldLayoutId id="2147483651" r:id="rId19"/>
    <p:sldLayoutId id="2147483652" r:id="rId20"/>
    <p:sldLayoutId id="2147483649" r:id="rId21"/>
    <p:sldLayoutId id="214748365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619BBA-81D4-1945-AEBD-400D7474F78F}"/>
              </a:ext>
            </a:extLst>
          </p:cNvPr>
          <p:cNvSpPr txBox="1">
            <a:spLocks/>
          </p:cNvSpPr>
          <p:nvPr/>
        </p:nvSpPr>
        <p:spPr>
          <a:xfrm>
            <a:off x="9338998" y="5844062"/>
            <a:ext cx="2536648" cy="40515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kumimoji="1" lang="zh-TW" altLang="en-US" sz="3600" b="1" dirty="0">
                <a:solidFill>
                  <a:schemeClr val="bg1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永和禮拜堂</a:t>
            </a:r>
            <a:br>
              <a:rPr kumimoji="1" lang="en-US" altLang="zh-TW" sz="3600" b="1" dirty="0">
                <a:solidFill>
                  <a:schemeClr val="bg1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</a:br>
            <a:r>
              <a:rPr kumimoji="1" lang="zh-TW" altLang="en-US" sz="3600" b="1" dirty="0">
                <a:solidFill>
                  <a:schemeClr val="bg1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主日歡慶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7D2A270-87CD-B74C-99A6-E21AF9BDD55C}"/>
              </a:ext>
            </a:extLst>
          </p:cNvPr>
          <p:cNvSpPr txBox="1">
            <a:spLocks/>
          </p:cNvSpPr>
          <p:nvPr/>
        </p:nvSpPr>
        <p:spPr>
          <a:xfrm>
            <a:off x="1775790" y="3429000"/>
            <a:ext cx="9982678" cy="5935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kumimoji="1" lang="zh-TW" altLang="en-US" sz="72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鄭重</a:t>
            </a:r>
            <a:endParaRPr kumimoji="1" lang="en-US" altLang="zh-TW" sz="72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algn="r"/>
            <a:r>
              <a:rPr kumimoji="1" lang="zh-TW" altLang="en-US" sz="72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所聽見的道</a:t>
            </a:r>
            <a:endParaRPr kumimoji="1" lang="en-US" altLang="zh-TW" sz="72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algn="r"/>
            <a:r>
              <a:rPr kumimoji="1" lang="zh-TW" altLang="en-US" sz="48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楊明明</a:t>
            </a:r>
            <a:endParaRPr lang="zh-TW" altLang="en-US" sz="4800" b="1" dirty="0">
              <a:solidFill>
                <a:schemeClr val="bg1"/>
              </a:solidFill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B5DF74C-8F64-F190-DAA0-3E56EFCB616F}"/>
              </a:ext>
            </a:extLst>
          </p:cNvPr>
          <p:cNvSpPr txBox="1"/>
          <p:nvPr/>
        </p:nvSpPr>
        <p:spPr>
          <a:xfrm>
            <a:off x="8052320" y="6249220"/>
            <a:ext cx="382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685800">
              <a:defRPr/>
            </a:pPr>
            <a:r>
              <a:rPr lang="en-US" altLang="zh-TW" sz="1400" b="0" i="0" dirty="0">
                <a:solidFill>
                  <a:srgbClr val="111111"/>
                </a:solidFill>
                <a:effectLst/>
                <a:highlight>
                  <a:srgbClr val="F1F1F1"/>
                </a:highlight>
                <a:latin typeface="-apple-system"/>
              </a:rPr>
              <a:t>Photo by Aaron Burden on </a:t>
            </a:r>
            <a:r>
              <a:rPr lang="en-US" altLang="zh-TW" sz="1400" b="0" i="0" dirty="0" err="1">
                <a:solidFill>
                  <a:srgbClr val="111111"/>
                </a:solidFill>
                <a:effectLst/>
                <a:highlight>
                  <a:srgbClr val="F1F1F1"/>
                </a:highlight>
                <a:latin typeface="-apple-system"/>
              </a:rPr>
              <a:t>Unsplash</a:t>
            </a:r>
            <a:endParaRPr kumimoji="1" lang="zh-TW" altLang="en-US" sz="14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EEFE86C-38D3-C542-4101-AED5EDF0FA8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96" y="5161803"/>
            <a:ext cx="952902" cy="8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87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656519"/>
            <a:ext cx="10227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「鄭重所聽見的視頻</a:t>
            </a:r>
            <a:r>
              <a:rPr kumimoji="1" lang="en-US" altLang="zh-T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YouTube</a:t>
            </a:r>
            <a:r>
              <a:rPr kumimoji="1"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」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773595" y="1753176"/>
            <a:ext cx="106448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ea typeface="思源黑體 Bold" panose="020B0800000000000000"/>
              </a:rPr>
              <a:t>1.</a:t>
            </a:r>
            <a:r>
              <a:rPr lang="zh-TW" altLang="en-US" sz="6000" b="1" dirty="0">
                <a:ea typeface="思源黑體 Bold" panose="020B0800000000000000"/>
              </a:rPr>
              <a:t>選擇可信賴的視頻</a:t>
            </a:r>
            <a:endParaRPr lang="en-US" altLang="zh-TW" sz="6000" b="1" dirty="0">
              <a:ea typeface="思源黑體 Bold" panose="020B0800000000000000"/>
            </a:endParaRPr>
          </a:p>
          <a:p>
            <a:pPr algn="ctr"/>
            <a:r>
              <a:rPr lang="en-US" altLang="zh-TW" sz="6000" b="1" dirty="0">
                <a:ea typeface="思源黑體 Bold" panose="020B0800000000000000"/>
              </a:rPr>
              <a:t>2.</a:t>
            </a:r>
            <a:r>
              <a:rPr lang="zh-TW" altLang="en-US" sz="6000" b="1" dirty="0">
                <a:ea typeface="思源黑體 Bold" panose="020B0800000000000000"/>
              </a:rPr>
              <a:t>時間管理</a:t>
            </a:r>
            <a:endParaRPr lang="en-US" altLang="zh-TW" sz="6000" b="1" dirty="0">
              <a:ea typeface="思源黑體 Bold" panose="020B0800000000000000"/>
            </a:endParaRPr>
          </a:p>
          <a:p>
            <a:pPr algn="ctr"/>
            <a:r>
              <a:rPr lang="en-US" altLang="zh-TW" sz="6000" b="1" dirty="0">
                <a:ea typeface="思源黑體 Bold" panose="020B0800000000000000"/>
              </a:rPr>
              <a:t>3.</a:t>
            </a:r>
            <a:r>
              <a:rPr lang="zh-TW" altLang="en-US" sz="6000" b="1" dirty="0">
                <a:ea typeface="思源黑體 Bold" panose="020B0800000000000000"/>
              </a:rPr>
              <a:t>以聖經為檢驗的標準</a:t>
            </a:r>
            <a:endParaRPr lang="en-US" altLang="zh-TW" sz="6000" b="1" dirty="0">
              <a:ea typeface="思源黑體 Bold" panose="020B0800000000000000"/>
            </a:endParaRPr>
          </a:p>
          <a:p>
            <a:pPr algn="ctr"/>
            <a:r>
              <a:rPr lang="zh-TW" altLang="en-US" sz="6000" b="1" dirty="0">
                <a:ea typeface="思源黑體 Bold" panose="020B0800000000000000"/>
              </a:rPr>
              <a:t>讓</a:t>
            </a:r>
            <a:r>
              <a:rPr lang="en-US" altLang="zh-TW" sz="6000" b="1" dirty="0">
                <a:ea typeface="思源黑體 Bold" panose="020B0800000000000000"/>
              </a:rPr>
              <a:t>YouTube</a:t>
            </a:r>
            <a:r>
              <a:rPr lang="zh-TW" altLang="en-US" sz="6000" b="1" dirty="0">
                <a:ea typeface="思源黑體 Bold" panose="020B0800000000000000"/>
              </a:rPr>
              <a:t>為神的道效力</a:t>
            </a:r>
            <a:endParaRPr lang="en-US" altLang="zh-TW" sz="6000" b="1" dirty="0">
              <a:ea typeface="思源黑體 Bold" panose="020B0800000000000000"/>
            </a:endParaRPr>
          </a:p>
          <a:p>
            <a:pPr algn="ctr"/>
            <a:endParaRPr lang="zh-TW" altLang="en-US" sz="6000" b="1" dirty="0">
              <a:ea typeface="思源黑體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34928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656519"/>
            <a:ext cx="10227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「鄭重所聽見的視頻</a:t>
            </a:r>
            <a:r>
              <a:rPr kumimoji="1" lang="en-US" altLang="zh-T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YouTube</a:t>
            </a:r>
            <a:r>
              <a:rPr kumimoji="1"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」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773595" y="1753176"/>
            <a:ext cx="1064480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ea typeface="思源黑體 Bold" panose="020B0800000000000000"/>
              </a:rPr>
              <a:t>1.</a:t>
            </a:r>
            <a:r>
              <a:rPr lang="zh-TW" altLang="en-US" sz="6000" b="1" dirty="0">
                <a:ea typeface="思源黑體 Bold" panose="020B0800000000000000"/>
              </a:rPr>
              <a:t>心靈維他命</a:t>
            </a:r>
            <a:endParaRPr lang="en-US" altLang="zh-TW" sz="6000" b="1" dirty="0">
              <a:ea typeface="思源黑體 Bold" panose="020B0800000000000000"/>
            </a:endParaRPr>
          </a:p>
          <a:p>
            <a:pPr algn="ctr"/>
            <a:r>
              <a:rPr lang="zh-TW" altLang="en-US" sz="3200" b="1" dirty="0">
                <a:ea typeface="思源黑體 Bold" panose="020B0800000000000000"/>
              </a:rPr>
              <a:t>人人有煩惱</a:t>
            </a:r>
            <a:r>
              <a:rPr lang="en-US" altLang="zh-TW" sz="3200" b="1" dirty="0">
                <a:ea typeface="思源黑體 Bold" panose="020B0800000000000000"/>
              </a:rPr>
              <a:t>..</a:t>
            </a:r>
            <a:r>
              <a:rPr lang="zh-TW" altLang="en-US" sz="3200" b="1" dirty="0">
                <a:ea typeface="思源黑體 Bold" panose="020B0800000000000000"/>
              </a:rPr>
              <a:t>誠實也會傷人</a:t>
            </a:r>
            <a:r>
              <a:rPr lang="en-US" altLang="zh-TW" sz="3200" b="1" dirty="0">
                <a:ea typeface="思源黑體 Bold" panose="020B0800000000000000"/>
              </a:rPr>
              <a:t>..</a:t>
            </a:r>
            <a:r>
              <a:rPr lang="zh-TW" altLang="en-US" sz="3200" b="1" dirty="0">
                <a:ea typeface="思源黑體 Bold" panose="020B0800000000000000"/>
              </a:rPr>
              <a:t>仇恨是一種傳染病</a:t>
            </a:r>
            <a:r>
              <a:rPr lang="en-US" altLang="zh-TW" sz="3200" b="1" dirty="0">
                <a:ea typeface="思源黑體 Bold" panose="020B0800000000000000"/>
              </a:rPr>
              <a:t>…</a:t>
            </a:r>
            <a:r>
              <a:rPr lang="zh-TW" altLang="en-US" sz="3200" b="1" dirty="0">
                <a:ea typeface="思源黑體 Bold" panose="020B0800000000000000"/>
              </a:rPr>
              <a:t>人比人氣死人</a:t>
            </a:r>
            <a:r>
              <a:rPr lang="en-US" altLang="zh-TW" sz="3200" b="1" dirty="0">
                <a:ea typeface="思源黑體 Bold" panose="020B0800000000000000"/>
              </a:rPr>
              <a:t>…</a:t>
            </a:r>
            <a:r>
              <a:rPr lang="zh-TW" altLang="en-US" sz="3200" b="1" dirty="0">
                <a:ea typeface="思源黑體 Bold" panose="020B0800000000000000"/>
              </a:rPr>
              <a:t>沒路走應該要轉彎</a:t>
            </a:r>
            <a:r>
              <a:rPr lang="en-US" altLang="zh-TW" sz="3200" b="1" dirty="0">
                <a:ea typeface="思源黑體 Bold" panose="020B0800000000000000"/>
              </a:rPr>
              <a:t>…</a:t>
            </a:r>
          </a:p>
          <a:p>
            <a:pPr algn="ctr"/>
            <a:r>
              <a:rPr lang="en-US" altLang="zh-TW" sz="6000" b="1" dirty="0">
                <a:ea typeface="思源黑體 Bold" panose="020B0800000000000000"/>
              </a:rPr>
              <a:t>2.</a:t>
            </a:r>
            <a:r>
              <a:rPr lang="zh-TW" altLang="en-US" sz="6000" b="1" dirty="0">
                <a:ea typeface="思源黑體 Bold" panose="020B0800000000000000"/>
              </a:rPr>
              <a:t>喬</a:t>
            </a:r>
            <a:r>
              <a:rPr lang="en-US" altLang="zh-TW" sz="6000" b="1" dirty="0">
                <a:ea typeface="思源黑體 Bold" panose="020B0800000000000000"/>
              </a:rPr>
              <a:t>’S</a:t>
            </a:r>
            <a:r>
              <a:rPr lang="zh-TW" altLang="en-US" sz="6000" b="1" dirty="0">
                <a:ea typeface="思源黑體 Bold" panose="020B0800000000000000"/>
              </a:rPr>
              <a:t>書房</a:t>
            </a:r>
            <a:endParaRPr lang="en-US" altLang="zh-TW" sz="6000" b="1" dirty="0">
              <a:ea typeface="思源黑體 Bold" panose="020B0800000000000000"/>
            </a:endParaRPr>
          </a:p>
          <a:p>
            <a:pPr algn="ctr"/>
            <a:r>
              <a:rPr lang="zh-TW" altLang="en-US" sz="6000" b="1" dirty="0">
                <a:ea typeface="思源黑體 Bold" panose="020B0800000000000000"/>
              </a:rPr>
              <a:t>讓</a:t>
            </a:r>
            <a:r>
              <a:rPr lang="en-US" altLang="zh-TW" sz="6000" b="1" dirty="0">
                <a:ea typeface="思源黑體 Bold" panose="020B0800000000000000"/>
              </a:rPr>
              <a:t>YouTube</a:t>
            </a:r>
            <a:r>
              <a:rPr lang="zh-TW" altLang="en-US" sz="6000" b="1" dirty="0">
                <a:ea typeface="思源黑體 Bold" panose="020B0800000000000000"/>
              </a:rPr>
              <a:t>為神的道效力</a:t>
            </a:r>
            <a:endParaRPr lang="en-US" altLang="zh-TW" sz="6000" b="1" dirty="0">
              <a:ea typeface="思源黑體 Bold" panose="020B0800000000000000"/>
            </a:endParaRPr>
          </a:p>
          <a:p>
            <a:pPr algn="ctr"/>
            <a:endParaRPr lang="zh-TW" altLang="en-US" sz="6000" b="1" dirty="0">
              <a:ea typeface="思源黑體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677169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38FB1FD3-AF31-4A06-A8F5-94B58A2D0A0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39CC7F-979E-49E4-B47D-A7A547C5C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9" y="239486"/>
            <a:ext cx="4550228" cy="572792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821DF55-9A80-49E7-96F3-B1AC75D3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372" y="229961"/>
            <a:ext cx="3135086" cy="572792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85247EF-B136-46B2-913E-C839A64C0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457" y="276106"/>
            <a:ext cx="4746171" cy="56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2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636104"/>
            <a:ext cx="1022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二、救恩的見證與祝福（</a:t>
            </a:r>
            <a:r>
              <a:rPr kumimoji="1"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2:3-4</a:t>
            </a:r>
            <a:r>
              <a:rPr kumimoji="1"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）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978044" y="1905506"/>
            <a:ext cx="106448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ea typeface="思源黑體 Bold" panose="020B0800000000000000"/>
              </a:rPr>
              <a:t>1</a:t>
            </a:r>
            <a:r>
              <a:rPr lang="zh-TW" altLang="en-US" sz="4800" b="1" dirty="0">
                <a:ea typeface="思源黑體 Bold" panose="020B0800000000000000"/>
              </a:rPr>
              <a:t> </a:t>
            </a:r>
            <a:r>
              <a:rPr lang="en-US" altLang="zh-TW" sz="4800" b="1" dirty="0">
                <a:ea typeface="思源黑體 Bold" panose="020B0800000000000000"/>
              </a:rPr>
              <a:t>.</a:t>
            </a:r>
            <a:r>
              <a:rPr lang="zh-TW" altLang="en-US" sz="4800" b="1" dirty="0">
                <a:ea typeface="思源黑體 Bold" panose="020B0800000000000000"/>
              </a:rPr>
              <a:t>主耶穌的宣講 </a:t>
            </a:r>
          </a:p>
          <a:p>
            <a:r>
              <a:rPr lang="en-US" altLang="zh-TW" sz="4800" b="1" dirty="0">
                <a:ea typeface="思源黑體 Bold" panose="020B0800000000000000"/>
              </a:rPr>
              <a:t>2</a:t>
            </a:r>
            <a:r>
              <a:rPr lang="zh-TW" altLang="en-US" sz="4800" b="1" dirty="0">
                <a:ea typeface="思源黑體 Bold" panose="020B0800000000000000"/>
              </a:rPr>
              <a:t> </a:t>
            </a:r>
            <a:r>
              <a:rPr lang="en-US" altLang="zh-TW" sz="4800" b="1" dirty="0">
                <a:ea typeface="思源黑體 Bold" panose="020B0800000000000000"/>
              </a:rPr>
              <a:t>.</a:t>
            </a:r>
            <a:r>
              <a:rPr lang="zh-TW" altLang="en-US" sz="4800" b="1" dirty="0">
                <a:ea typeface="思源黑體 Bold" panose="020B0800000000000000"/>
              </a:rPr>
              <a:t>使徒的見證</a:t>
            </a:r>
            <a:endParaRPr lang="en-US" altLang="zh-TW" sz="4800" b="1" dirty="0">
              <a:ea typeface="思源黑體 Bold" panose="020B0800000000000000"/>
            </a:endParaRPr>
          </a:p>
          <a:p>
            <a:r>
              <a:rPr lang="en-US" altLang="zh-TW" sz="4800" b="1" dirty="0">
                <a:ea typeface="思源黑體 Bold" panose="020B0800000000000000"/>
              </a:rPr>
              <a:t>3 .</a:t>
            </a:r>
            <a:r>
              <a:rPr lang="zh-TW" altLang="en-US" sz="4800" b="1" dirty="0">
                <a:ea typeface="思源黑體 Bold" panose="020B0800000000000000"/>
              </a:rPr>
              <a:t>神蹟與聖靈的印證</a:t>
            </a:r>
            <a:endParaRPr lang="en-US" altLang="zh-TW" sz="4800" b="1" dirty="0">
              <a:ea typeface="思源黑體 Bold" panose="020B0800000000000000"/>
            </a:endParaRPr>
          </a:p>
          <a:p>
            <a:r>
              <a:rPr lang="en-US" altLang="zh-TW" sz="4800" b="1" dirty="0">
                <a:ea typeface="思源黑體 Bold" panose="020B0800000000000000"/>
              </a:rPr>
              <a:t>4</a:t>
            </a:r>
            <a:r>
              <a:rPr lang="zh-TW" altLang="en-US" sz="4800" b="1" dirty="0">
                <a:ea typeface="思源黑體 Bold" panose="020B0800000000000000"/>
              </a:rPr>
              <a:t> </a:t>
            </a:r>
            <a:r>
              <a:rPr lang="en-US" altLang="zh-TW" sz="4800" b="1" dirty="0">
                <a:ea typeface="思源黑體 Bold" panose="020B0800000000000000"/>
              </a:rPr>
              <a:t>.</a:t>
            </a:r>
            <a:r>
              <a:rPr lang="zh-TW" altLang="en-US" sz="4800" b="1" dirty="0">
                <a:ea typeface="思源黑體 Bold" panose="020B0800000000000000"/>
              </a:rPr>
              <a:t> 我們的見證</a:t>
            </a:r>
            <a:endParaRPr lang="en-US" altLang="zh-TW" sz="4800" b="1" dirty="0">
              <a:ea typeface="思源黑體 Bold" panose="020B0800000000000000"/>
            </a:endParaRPr>
          </a:p>
          <a:p>
            <a:endParaRPr lang="zh-TW" altLang="en-US" sz="4800" b="1" dirty="0">
              <a:ea typeface="思源黑體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823799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636104"/>
            <a:ext cx="1022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二、救恩的見證與祝福（</a:t>
            </a:r>
            <a:r>
              <a:rPr kumimoji="1" lang="en-US" altLang="zh-TW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2:3-4</a:t>
            </a:r>
            <a:r>
              <a:rPr kumimoji="1" lang="zh-TW" alt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）</a:t>
            </a:r>
            <a:endParaRPr kumimoji="1"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思源黑體 Bold" panose="020B08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978044" y="1905506"/>
            <a:ext cx="106448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ea typeface="思源黑體 Bold" panose="020B0800000000000000"/>
              </a:rPr>
              <a:t>我如何能不忽略救恩的道</a:t>
            </a:r>
            <a:r>
              <a:rPr lang="en-US" altLang="zh-TW" sz="4800" b="1" dirty="0">
                <a:ea typeface="思源黑體 Bold" panose="020B0800000000000000"/>
              </a:rPr>
              <a:t>?</a:t>
            </a:r>
            <a:br>
              <a:rPr lang="en-US" altLang="zh-TW" sz="4800" b="1" dirty="0">
                <a:ea typeface="思源黑體 Bold" panose="020B0800000000000000"/>
              </a:rPr>
            </a:br>
            <a:r>
              <a:rPr lang="en-US" altLang="zh-TW" sz="4800" b="1" dirty="0">
                <a:ea typeface="思源黑體 Bold" panose="020B0800000000000000"/>
              </a:rPr>
              <a:t>A. </a:t>
            </a:r>
            <a:r>
              <a:rPr lang="zh-TW" altLang="en-US" sz="4800" b="1" dirty="0">
                <a:ea typeface="思源黑體 Bold" panose="020B0800000000000000"/>
              </a:rPr>
              <a:t>愛裡得自由</a:t>
            </a:r>
            <a:endParaRPr lang="en-US" altLang="zh-TW" sz="4800" b="1" dirty="0">
              <a:ea typeface="思源黑體 Bold" panose="020B0800000000000000"/>
            </a:endParaRPr>
          </a:p>
          <a:p>
            <a:r>
              <a:rPr lang="en-US" altLang="zh-TW" sz="4800" b="1" dirty="0">
                <a:ea typeface="思源黑體 Bold" panose="020B0800000000000000"/>
              </a:rPr>
              <a:t>B. </a:t>
            </a:r>
            <a:r>
              <a:rPr lang="zh-TW" altLang="en-US" sz="4800" b="1" dirty="0">
                <a:ea typeface="思源黑體 Bold" panose="020B0800000000000000"/>
              </a:rPr>
              <a:t>真理有得救的智慧</a:t>
            </a:r>
            <a:endParaRPr lang="en-US" altLang="zh-TW" sz="4800" b="1" dirty="0">
              <a:ea typeface="思源黑體 Bold" panose="020B0800000000000000"/>
            </a:endParaRPr>
          </a:p>
          <a:p>
            <a:endParaRPr lang="zh-TW" altLang="en-US" sz="4800" b="1" dirty="0">
              <a:ea typeface="思源黑體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956115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636104"/>
            <a:ext cx="1022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二、救恩的見證與祝福（</a:t>
            </a:r>
            <a:r>
              <a:rPr kumimoji="1" lang="en-US" altLang="zh-TW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2:3-4</a:t>
            </a:r>
            <a:r>
              <a:rPr kumimoji="1" lang="zh-TW" alt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）</a:t>
            </a:r>
            <a:endParaRPr kumimoji="1"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思源黑體 Bold" panose="020B08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978044" y="1905506"/>
            <a:ext cx="106448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ea typeface="思源黑體 Bold" panose="020B0800000000000000"/>
              </a:rPr>
              <a:t>我如何能不忽略救恩的道</a:t>
            </a:r>
            <a:r>
              <a:rPr lang="en-US" altLang="zh-TW" sz="4800" b="1" dirty="0">
                <a:ea typeface="思源黑體 Bold" panose="020B0800000000000000"/>
              </a:rPr>
              <a:t>?</a:t>
            </a:r>
          </a:p>
          <a:p>
            <a:pPr algn="ctr"/>
            <a:r>
              <a:rPr lang="en-US" altLang="zh-TW" sz="4800" b="1" dirty="0">
                <a:ea typeface="思源黑體 Bold" panose="020B0800000000000000"/>
              </a:rPr>
              <a:t>B. </a:t>
            </a:r>
            <a:r>
              <a:rPr lang="zh-TW" altLang="en-US" sz="4800" b="1" dirty="0">
                <a:ea typeface="思源黑體 Bold" panose="020B0800000000000000"/>
              </a:rPr>
              <a:t>真理有得救的智慧</a:t>
            </a:r>
            <a:endParaRPr lang="en-US" altLang="zh-TW" sz="4800" b="1" dirty="0">
              <a:ea typeface="思源黑體 Bold" panose="020B0800000000000000"/>
            </a:endParaRPr>
          </a:p>
          <a:p>
            <a:pPr algn="ctr"/>
            <a:r>
              <a:rPr lang="en-US" altLang="zh-TW" sz="4800" b="1" dirty="0" err="1">
                <a:ea typeface="思源黑體 Bold" panose="020B0800000000000000"/>
              </a:rPr>
              <a:t>ChatGPT</a:t>
            </a:r>
            <a:r>
              <a:rPr lang="en-US" altLang="zh-TW" sz="4800" b="1" dirty="0">
                <a:ea typeface="思源黑體 Bold" panose="020B0800000000000000"/>
              </a:rPr>
              <a:t>  vs </a:t>
            </a:r>
            <a:r>
              <a:rPr lang="en-US" altLang="zh-TW" sz="4800" b="1" dirty="0" err="1">
                <a:ea typeface="思源黑體 Bold" panose="020B0800000000000000"/>
              </a:rPr>
              <a:t>ChatGod</a:t>
            </a:r>
            <a:endParaRPr lang="en-US" altLang="zh-TW" sz="4800" b="1" dirty="0">
              <a:ea typeface="思源黑體 Bold" panose="020B0800000000000000"/>
            </a:endParaRPr>
          </a:p>
          <a:p>
            <a:pPr algn="ctr"/>
            <a:r>
              <a:rPr lang="zh-TW" altLang="en-US" sz="4800" b="1" dirty="0">
                <a:ea typeface="思源黑體 Bold" panose="020B0800000000000000"/>
              </a:rPr>
              <a:t>跟機器人聊天</a:t>
            </a:r>
            <a:r>
              <a:rPr lang="en-US" altLang="zh-TW" sz="4800" b="1" dirty="0">
                <a:ea typeface="思源黑體 Bold" panose="020B0800000000000000"/>
              </a:rPr>
              <a:t>?</a:t>
            </a:r>
            <a:r>
              <a:rPr lang="zh-TW" altLang="en-US" sz="4800" b="1" dirty="0">
                <a:ea typeface="思源黑體 Bold" panose="020B0800000000000000"/>
              </a:rPr>
              <a:t> 跟神聊天</a:t>
            </a:r>
            <a:r>
              <a:rPr lang="en-US" altLang="zh-TW" sz="4800" b="1" dirty="0">
                <a:ea typeface="思源黑體 Bold" panose="020B0800000000000000"/>
              </a:rPr>
              <a:t>?</a:t>
            </a:r>
          </a:p>
          <a:p>
            <a:endParaRPr lang="zh-TW" altLang="en-US" sz="4800" b="1" dirty="0">
              <a:ea typeface="思源黑體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576222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656519"/>
            <a:ext cx="10644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「哀悼科技」與「欺騙」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773595" y="1753176"/>
            <a:ext cx="106448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ea typeface="思源黑體 Bold" panose="020B0800000000000000"/>
              </a:rPr>
              <a:t>一張珍貴的照片、一件具有紀念性的衣物⋯⋯藉由這些靜態紀念品追思已逝親友的種種美好；而隨著</a:t>
            </a:r>
            <a:r>
              <a:rPr lang="zh-TW" altLang="en-US" sz="4400" b="1" dirty="0">
                <a:solidFill>
                  <a:srgbClr val="FF0000"/>
                </a:solidFill>
                <a:ea typeface="思源黑體 Bold" panose="020B0800000000000000"/>
              </a:rPr>
              <a:t>人工智慧發展</a:t>
            </a:r>
            <a:r>
              <a:rPr lang="zh-TW" altLang="en-US" sz="4400" b="1" dirty="0">
                <a:ea typeface="思源黑體 Bold" panose="020B0800000000000000"/>
              </a:rPr>
              <a:t>，愈來愈多</a:t>
            </a:r>
            <a:r>
              <a:rPr lang="en-US" altLang="zh-TW" sz="4400" b="1" dirty="0">
                <a:ea typeface="思源黑體 Bold" panose="020B0800000000000000"/>
              </a:rPr>
              <a:t>AI</a:t>
            </a:r>
            <a:r>
              <a:rPr lang="zh-TW" altLang="en-US" sz="4400" b="1" dirty="0">
                <a:ea typeface="思源黑體 Bold" panose="020B0800000000000000"/>
              </a:rPr>
              <a:t>應用程式幫助人們再度見到逝者的容顏、聲音，甚至能與之互動，讓思念之情得到慰藉。</a:t>
            </a:r>
          </a:p>
        </p:txBody>
      </p:sp>
    </p:spTree>
    <p:extLst>
      <p:ext uri="{BB962C8B-B14F-4D97-AF65-F5344CB8AC3E}">
        <p14:creationId xmlns:p14="http://schemas.microsoft.com/office/powerpoint/2010/main" val="2836716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329756"/>
            <a:ext cx="10227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0000"/>
                </a:solidFill>
                <a:ea typeface="思源黑體 Bold" panose="020B0800000000000000"/>
              </a:rPr>
              <a:t>越發鄭重所聽見的道</a:t>
            </a:r>
            <a:r>
              <a:rPr lang="en-US" altLang="zh-TW" sz="4800" b="1" dirty="0">
                <a:solidFill>
                  <a:srgbClr val="FF0000"/>
                </a:solidFill>
                <a:ea typeface="思源黑體 Bold" panose="020B0800000000000000"/>
              </a:rPr>
              <a:t>…</a:t>
            </a:r>
            <a:endParaRPr lang="zh-TW" altLang="en-US" sz="4800" b="1" dirty="0">
              <a:solidFill>
                <a:srgbClr val="FF0000"/>
              </a:solidFill>
              <a:ea typeface="思源黑體 Bold" panose="020B0800000000000000"/>
            </a:endParaRPr>
          </a:p>
          <a:p>
            <a:pPr algn="ctr"/>
            <a:endParaRPr kumimoji="1"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思源黑體 Bold" panose="020B08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148140" y="1160753"/>
            <a:ext cx="1112796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ea typeface="思源黑體 Bold" panose="020B0800000000000000"/>
              </a:rPr>
              <a:t>	</a:t>
            </a:r>
            <a:r>
              <a:rPr lang="en-US" altLang="zh-TW" sz="4800" b="1" dirty="0">
                <a:ea typeface="思源黑體 Bold" panose="020B0800000000000000"/>
              </a:rPr>
              <a:t>1.	</a:t>
            </a:r>
            <a:r>
              <a:rPr lang="zh-TW" altLang="en-US" sz="4800" b="1" dirty="0">
                <a:ea typeface="思源黑體 Bold" panose="020B0800000000000000"/>
              </a:rPr>
              <a:t>我是否鄭重留意神的話語，</a:t>
            </a:r>
            <a:endParaRPr lang="en-US" altLang="zh-TW" sz="4800" b="1" dirty="0">
              <a:ea typeface="思源黑體 Bold" panose="020B0800000000000000"/>
            </a:endParaRPr>
          </a:p>
          <a:p>
            <a:pPr algn="ctr"/>
            <a:r>
              <a:rPr lang="zh-TW" altLang="en-US" sz="4800" b="1" dirty="0">
                <a:ea typeface="思源黑體 Bold" panose="020B0800000000000000"/>
              </a:rPr>
              <a:t>讓祂的真理引導我的生命？</a:t>
            </a:r>
          </a:p>
          <a:p>
            <a:pPr algn="ctr"/>
            <a:r>
              <a:rPr lang="zh-TW" altLang="en-US" sz="4800" b="1" dirty="0">
                <a:ea typeface="思源黑體 Bold" panose="020B0800000000000000"/>
              </a:rPr>
              <a:t>	</a:t>
            </a:r>
            <a:r>
              <a:rPr lang="en-US" altLang="zh-TW" sz="4800" b="1" dirty="0">
                <a:ea typeface="思源黑體 Bold" panose="020B0800000000000000"/>
              </a:rPr>
              <a:t>2.	</a:t>
            </a:r>
            <a:r>
              <a:rPr lang="zh-TW" altLang="en-US" sz="4800" b="1" dirty="0">
                <a:ea typeface="思源黑體 Bold" panose="020B0800000000000000"/>
              </a:rPr>
              <a:t>神的道幫助我面對生命的難題，不落在謊言而不自知。</a:t>
            </a:r>
          </a:p>
          <a:p>
            <a:pPr algn="ctr"/>
            <a:r>
              <a:rPr lang="zh-TW" altLang="en-US" sz="4800" b="1" dirty="0">
                <a:ea typeface="思源黑體 Bold" panose="020B0800000000000000"/>
              </a:rPr>
              <a:t>	</a:t>
            </a:r>
            <a:r>
              <a:rPr lang="en-US" altLang="zh-TW" sz="4800" b="1" dirty="0">
                <a:ea typeface="思源黑體 Bold" panose="020B0800000000000000"/>
              </a:rPr>
              <a:t>3.	</a:t>
            </a:r>
            <a:r>
              <a:rPr lang="zh-TW" altLang="en-US" sz="4800" b="1" dirty="0">
                <a:ea typeface="思源黑體 Bold" panose="020B0800000000000000"/>
              </a:rPr>
              <a:t>我是否以我的生命見證</a:t>
            </a:r>
            <a:endParaRPr lang="en-US" altLang="zh-TW" sz="4800" b="1" dirty="0">
              <a:ea typeface="思源黑體 Bold" panose="020B0800000000000000"/>
            </a:endParaRPr>
          </a:p>
          <a:p>
            <a:pPr algn="ctr"/>
            <a:r>
              <a:rPr lang="zh-TW" altLang="en-US" sz="4800" b="1" dirty="0">
                <a:ea typeface="思源黑體 Bold" panose="020B0800000000000000"/>
              </a:rPr>
              <a:t>明白基督救恩的寶貴</a:t>
            </a:r>
          </a:p>
          <a:p>
            <a:endParaRPr lang="zh-TW" altLang="en-US" sz="5400" b="1" dirty="0">
              <a:ea typeface="思源黑體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61646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874233"/>
            <a:ext cx="10227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「鄭重所聽見的道」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881791" y="2279050"/>
            <a:ext cx="1064480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ea typeface="思源黑體 Bold" panose="020B0800000000000000"/>
              </a:rPr>
              <a:t>別在信仰上走回頭路，</a:t>
            </a:r>
            <a:endParaRPr lang="en-US" altLang="zh-TW" sz="6000" b="1" dirty="0">
              <a:ea typeface="思源黑體 Bold" panose="020B0800000000000000"/>
            </a:endParaRPr>
          </a:p>
          <a:p>
            <a:pPr algn="ctr"/>
            <a:r>
              <a:rPr lang="zh-TW" altLang="en-US" sz="6000" b="1" dirty="0">
                <a:ea typeface="思源黑體 Bold" panose="020B0800000000000000"/>
              </a:rPr>
              <a:t>而是要繼續往前走，不要回頭</a:t>
            </a:r>
            <a:endParaRPr lang="en-US" altLang="zh-TW" sz="6000" b="1" dirty="0">
              <a:ea typeface="思源黑體 Bold" panose="020B0800000000000000"/>
            </a:endParaRPr>
          </a:p>
          <a:p>
            <a:pPr algn="ctr"/>
            <a:r>
              <a:rPr lang="zh-TW" altLang="en-US" sz="4800" b="1" dirty="0">
                <a:solidFill>
                  <a:srgbClr val="FF0000"/>
                </a:solidFill>
                <a:ea typeface="思源黑體 Bold" panose="020B0800000000000000"/>
              </a:rPr>
              <a:t>基督徒遇見什麼樣的困難</a:t>
            </a:r>
            <a:endParaRPr lang="en-US" altLang="zh-TW" sz="4800" b="1" dirty="0">
              <a:solidFill>
                <a:srgbClr val="FF0000"/>
              </a:solidFill>
              <a:ea typeface="思源黑體 Bold" panose="020B0800000000000000"/>
            </a:endParaRPr>
          </a:p>
          <a:p>
            <a:pPr algn="ctr"/>
            <a:r>
              <a:rPr lang="zh-TW" altLang="en-US" sz="4800" b="1" dirty="0">
                <a:solidFill>
                  <a:srgbClr val="FF0000"/>
                </a:solidFill>
                <a:ea typeface="思源黑體 Bold" panose="020B0800000000000000"/>
              </a:rPr>
              <a:t>會使我們走回頭路</a:t>
            </a:r>
            <a:r>
              <a:rPr lang="en-US" altLang="zh-TW" sz="4800" b="1" dirty="0">
                <a:solidFill>
                  <a:srgbClr val="FF0000"/>
                </a:solidFill>
                <a:ea typeface="思源黑體 Bold" panose="020B0800000000000000"/>
              </a:rPr>
              <a:t>?</a:t>
            </a:r>
          </a:p>
          <a:p>
            <a:pPr algn="ctr"/>
            <a:endParaRPr lang="zh-TW" altLang="en-US" sz="6000" b="1" dirty="0">
              <a:ea typeface="思源黑體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74651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636104"/>
            <a:ext cx="1022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《</a:t>
            </a:r>
            <a:r>
              <a:rPr kumimoji="1"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希伯來書 </a:t>
            </a:r>
            <a:r>
              <a:rPr kumimoji="1"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2:1-4》</a:t>
            </a:r>
            <a:endParaRPr kumimoji="1"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思源黑體 Bold" panose="020B08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978044" y="1905506"/>
            <a:ext cx="106448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ea typeface="思源黑體 Bold" panose="020B0800000000000000"/>
              </a:rPr>
              <a:t>1</a:t>
            </a:r>
            <a:r>
              <a:rPr lang="zh-TW" altLang="en-US" sz="4800" b="1" dirty="0">
                <a:ea typeface="思源黑體 Bold" panose="020B0800000000000000"/>
              </a:rPr>
              <a:t>「</a:t>
            </a:r>
            <a:r>
              <a:rPr lang="zh-TW" altLang="en-US" sz="4800" b="1" dirty="0">
                <a:solidFill>
                  <a:srgbClr val="FF0000"/>
                </a:solidFill>
                <a:ea typeface="思源黑體 Bold" panose="020B0800000000000000"/>
              </a:rPr>
              <a:t>所以</a:t>
            </a:r>
            <a:r>
              <a:rPr lang="zh-TW" altLang="en-US" sz="4800" b="1" dirty="0">
                <a:ea typeface="思源黑體 Bold" panose="020B0800000000000000"/>
              </a:rPr>
              <a:t>，我們當越發鄭重所聽見的道理，恐怕我們</a:t>
            </a:r>
            <a:r>
              <a:rPr lang="zh-TW" altLang="en-US" sz="4800" b="1" u="sng" dirty="0">
                <a:ea typeface="思源黑體 Bold" panose="020B0800000000000000"/>
              </a:rPr>
              <a:t>隨流失去</a:t>
            </a:r>
            <a:r>
              <a:rPr lang="zh-TW" altLang="en-US" sz="4800" b="1" dirty="0">
                <a:ea typeface="思源黑體 Bold" panose="020B0800000000000000"/>
              </a:rPr>
              <a:t>。 </a:t>
            </a:r>
          </a:p>
          <a:p>
            <a:r>
              <a:rPr lang="en-US" altLang="zh-TW" sz="4800" b="1" dirty="0">
                <a:ea typeface="思源黑體 Bold" panose="020B0800000000000000"/>
              </a:rPr>
              <a:t>2</a:t>
            </a:r>
            <a:r>
              <a:rPr lang="zh-TW" altLang="en-US" sz="4800" b="1" dirty="0">
                <a:ea typeface="思源黑體 Bold" panose="020B0800000000000000"/>
              </a:rPr>
              <a:t>那藉着天使所傳的話既是確定的；凡干犯悖逆的都受了該受的</a:t>
            </a:r>
            <a:r>
              <a:rPr lang="zh-TW" altLang="en-US" sz="4800" b="1" u="sng" dirty="0">
                <a:ea typeface="思源黑體 Bold" panose="020B0800000000000000"/>
              </a:rPr>
              <a:t>報應</a:t>
            </a:r>
            <a:r>
              <a:rPr lang="zh-TW" altLang="en-US" sz="4800" b="1" dirty="0">
                <a:ea typeface="思源黑體 Bold" panose="020B0800000000000000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3709471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636104"/>
            <a:ext cx="1022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《</a:t>
            </a:r>
            <a:r>
              <a:rPr kumimoji="1"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希伯來書 </a:t>
            </a:r>
            <a:r>
              <a:rPr kumimoji="1"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2:1-4》</a:t>
            </a:r>
            <a:endParaRPr kumimoji="1"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思源黑體 Bold" panose="020B08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978044" y="1615899"/>
            <a:ext cx="106448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ea typeface="思源黑體 Bold" panose="020B0800000000000000"/>
              </a:rPr>
              <a:t>3</a:t>
            </a:r>
            <a:r>
              <a:rPr lang="zh-TW" altLang="en-US" sz="4800" b="1" dirty="0">
                <a:ea typeface="思源黑體 Bold" panose="020B0800000000000000"/>
              </a:rPr>
              <a:t>我們若忽略這麼大的救恩，怎能</a:t>
            </a:r>
            <a:r>
              <a:rPr lang="zh-TW" altLang="en-US" sz="4800" b="1" u="sng" dirty="0">
                <a:ea typeface="思源黑體 Bold" panose="020B0800000000000000"/>
              </a:rPr>
              <a:t>逃罪</a:t>
            </a:r>
            <a:r>
              <a:rPr lang="zh-TW" altLang="en-US" sz="4800" b="1" dirty="0">
                <a:ea typeface="思源黑體 Bold" panose="020B0800000000000000"/>
              </a:rPr>
              <a:t>呢？</a:t>
            </a:r>
          </a:p>
          <a:p>
            <a:r>
              <a:rPr lang="en-US" altLang="zh-TW" sz="4800" b="1" dirty="0">
                <a:ea typeface="思源黑體 Bold" panose="020B0800000000000000"/>
              </a:rPr>
              <a:t>4</a:t>
            </a:r>
            <a:r>
              <a:rPr lang="zh-TW" altLang="en-US" sz="4800" b="1" dirty="0">
                <a:ea typeface="思源黑體 Bold" panose="020B0800000000000000"/>
              </a:rPr>
              <a:t>這救恩起先是主親自講的，後來是聽見的人給我們證實了。 神又按自己的旨意，用神蹟、奇事和百般的異能，並聖靈的恩賜，同他們作見證。」</a:t>
            </a:r>
          </a:p>
        </p:txBody>
      </p:sp>
    </p:spTree>
    <p:extLst>
      <p:ext uri="{BB962C8B-B14F-4D97-AF65-F5344CB8AC3E}">
        <p14:creationId xmlns:p14="http://schemas.microsoft.com/office/powerpoint/2010/main" val="3302800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636104"/>
            <a:ext cx="1022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《</a:t>
            </a:r>
            <a:r>
              <a:rPr kumimoji="1"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希伯來書 </a:t>
            </a:r>
            <a:r>
              <a:rPr kumimoji="1"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2:1-4》</a:t>
            </a:r>
            <a:endParaRPr kumimoji="1"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思源黑體 Bold" panose="020B0800000000000000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815007" y="1720840"/>
            <a:ext cx="111279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ea typeface="思源黑體 Bold" panose="020B0800000000000000"/>
              </a:rPr>
              <a:t>所以，我們當越發鄭重所聽見的道</a:t>
            </a:r>
            <a:r>
              <a:rPr lang="en-US" altLang="zh-TW" sz="5400" b="1" dirty="0">
                <a:ea typeface="思源黑體 Bold" panose="020B0800000000000000"/>
              </a:rPr>
              <a:t>…</a:t>
            </a:r>
            <a:endParaRPr lang="zh-TW" altLang="en-US" sz="5400" b="1" dirty="0">
              <a:ea typeface="思源黑體 Bold" panose="020B0800000000000000"/>
            </a:endParaRPr>
          </a:p>
          <a:p>
            <a:r>
              <a:rPr lang="zh-TW" altLang="en-US" sz="5400" b="1" dirty="0">
                <a:ea typeface="思源黑體 Bold" panose="020B0800000000000000"/>
              </a:rPr>
              <a:t>一、鄭重與忽略</a:t>
            </a:r>
            <a:r>
              <a:rPr lang="en-US" altLang="zh-TW" sz="5400" b="1" dirty="0">
                <a:ea typeface="思源黑體 Bold" panose="020B0800000000000000"/>
              </a:rPr>
              <a:t>--</a:t>
            </a:r>
          </a:p>
          <a:p>
            <a:r>
              <a:rPr lang="zh-TW" altLang="en-US" sz="5400" b="1" dirty="0">
                <a:ea typeface="思源黑體 Bold" panose="020B0800000000000000"/>
              </a:rPr>
              <a:t>         所聽見的道</a:t>
            </a:r>
          </a:p>
          <a:p>
            <a:r>
              <a:rPr lang="zh-TW" altLang="en-US" sz="5400" b="1" dirty="0">
                <a:ea typeface="思源黑體 Bold" panose="020B0800000000000000"/>
              </a:rPr>
              <a:t>         忽略救恩的危險</a:t>
            </a:r>
          </a:p>
          <a:p>
            <a:r>
              <a:rPr lang="zh-TW" altLang="en-US" sz="5400" b="1" dirty="0">
                <a:ea typeface="思源黑體 Bold" panose="020B0800000000000000"/>
              </a:rPr>
              <a:t>二、救恩的見證與祝福</a:t>
            </a:r>
          </a:p>
        </p:txBody>
      </p:sp>
    </p:spTree>
    <p:extLst>
      <p:ext uri="{BB962C8B-B14F-4D97-AF65-F5344CB8AC3E}">
        <p14:creationId xmlns:p14="http://schemas.microsoft.com/office/powerpoint/2010/main" val="1263438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636104"/>
            <a:ext cx="1022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一、鄭重與忽略（</a:t>
            </a:r>
            <a:r>
              <a:rPr kumimoji="1"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2:1</a:t>
            </a:r>
            <a:r>
              <a:rPr kumimoji="1"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）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606285" y="1410202"/>
            <a:ext cx="106448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ea typeface="思源黑體 Bold" panose="020B0800000000000000"/>
              </a:rPr>
              <a:t>馬太福音 </a:t>
            </a:r>
            <a:r>
              <a:rPr lang="en-US" altLang="zh-TW" sz="4800" b="1" dirty="0">
                <a:ea typeface="思源黑體 Bold" panose="020B0800000000000000"/>
              </a:rPr>
              <a:t>6:26-32 CCB</a:t>
            </a:r>
          </a:p>
          <a:p>
            <a:r>
              <a:rPr lang="zh-TW" altLang="en-US" sz="4800" b="1" dirty="0">
                <a:ea typeface="思源黑體 Bold" panose="020B0800000000000000"/>
              </a:rPr>
              <a:t>「你們看天上的飛鳥，牠們不種，不收，也不在倉裡積存糧食，你們的天父尚且養活牠們，難道你們還不如飛鳥貴重嗎？ 你們誰能用</a:t>
            </a:r>
            <a:r>
              <a:rPr lang="zh-TW" altLang="en-US" sz="4800" b="1" dirty="0">
                <a:solidFill>
                  <a:srgbClr val="FF0000"/>
                </a:solidFill>
                <a:ea typeface="思源黑體 Bold" panose="020B0800000000000000"/>
              </a:rPr>
              <a:t>憂慮</a:t>
            </a:r>
            <a:r>
              <a:rPr lang="zh-TW" altLang="en-US" sz="4800" b="1" dirty="0">
                <a:ea typeface="思源黑體 Bold" panose="020B0800000000000000"/>
              </a:rPr>
              <a:t>使自己多活片刻呢？ 」</a:t>
            </a:r>
          </a:p>
        </p:txBody>
      </p:sp>
    </p:spTree>
    <p:extLst>
      <p:ext uri="{BB962C8B-B14F-4D97-AF65-F5344CB8AC3E}">
        <p14:creationId xmlns:p14="http://schemas.microsoft.com/office/powerpoint/2010/main" val="403786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815007" y="636104"/>
            <a:ext cx="1022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一、鄭重與忽略（</a:t>
            </a:r>
            <a:r>
              <a:rPr kumimoji="1"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2:1</a:t>
            </a:r>
            <a:r>
              <a:rPr kumimoji="1"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）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606285" y="1410202"/>
            <a:ext cx="106448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ea typeface="思源黑體 Bold" panose="020B0800000000000000"/>
              </a:rPr>
              <a:t>羅馬書</a:t>
            </a:r>
            <a:r>
              <a:rPr lang="en-US" altLang="zh-TW" sz="4800" b="1" dirty="0">
                <a:ea typeface="思源黑體 Bold" panose="020B0800000000000000"/>
              </a:rPr>
              <a:t>12:1</a:t>
            </a:r>
          </a:p>
          <a:p>
            <a:r>
              <a:rPr lang="zh-TW" altLang="en-US" sz="4800" b="1" dirty="0">
                <a:ea typeface="思源黑體 Bold" panose="020B0800000000000000"/>
              </a:rPr>
              <a:t>所以弟兄們，我以神的慈悲勸你們，將身體獻上，當作活祭，是聖潔的，是神所喜悅的；你們如此事奉乃是理所當然的。</a:t>
            </a:r>
          </a:p>
        </p:txBody>
      </p:sp>
    </p:spTree>
    <p:extLst>
      <p:ext uri="{BB962C8B-B14F-4D97-AF65-F5344CB8AC3E}">
        <p14:creationId xmlns:p14="http://schemas.microsoft.com/office/powerpoint/2010/main" val="93386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55FC233-8476-6A47-A60E-F5E71C0731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8E2D56-8E8B-4FD6-8769-848D516737F9}"/>
              </a:ext>
            </a:extLst>
          </p:cNvPr>
          <p:cNvSpPr txBox="1"/>
          <p:nvPr/>
        </p:nvSpPr>
        <p:spPr>
          <a:xfrm>
            <a:off x="940904" y="515591"/>
            <a:ext cx="102273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「所以，我們當越發鄭重所聽見的道</a:t>
            </a:r>
            <a:r>
              <a:rPr kumimoji="1" lang="en-US" altLang="zh-T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…</a:t>
            </a:r>
          </a:p>
          <a:p>
            <a:pPr algn="ctr"/>
            <a:r>
              <a:rPr kumimoji="1"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思源黑體 Bold" panose="020B0800000000000000" pitchFamily="34" charset="-120"/>
              </a:rPr>
              <a:t>不忽略救恩的寶貴」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15C914E-49CF-4F37-A5F6-29AD039B33D6}"/>
              </a:ext>
            </a:extLst>
          </p:cNvPr>
          <p:cNvSpPr txBox="1"/>
          <p:nvPr/>
        </p:nvSpPr>
        <p:spPr>
          <a:xfrm>
            <a:off x="773595" y="3111800"/>
            <a:ext cx="106448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ea typeface="思源黑體 Bold" panose="020B0800000000000000"/>
              </a:rPr>
              <a:t>神的道帶來安慰盼望</a:t>
            </a:r>
            <a:endParaRPr lang="en-US" altLang="zh-TW" sz="6000" b="1" dirty="0">
              <a:ea typeface="思源黑體 Bold" panose="020B0800000000000000"/>
            </a:endParaRPr>
          </a:p>
          <a:p>
            <a:pPr algn="ctr"/>
            <a:r>
              <a:rPr lang="zh-TW" altLang="en-US" sz="6000" b="1" dirty="0">
                <a:ea typeface="思源黑體 Bold" panose="020B0800000000000000"/>
              </a:rPr>
              <a:t>神的道帶來生命與生活的法則</a:t>
            </a:r>
            <a:endParaRPr lang="en-US" altLang="zh-TW" sz="6000" b="1" dirty="0">
              <a:ea typeface="思源黑體 Bold" panose="020B0800000000000000"/>
            </a:endParaRPr>
          </a:p>
          <a:p>
            <a:pPr algn="ctr"/>
            <a:r>
              <a:rPr lang="zh-TW" altLang="en-US" sz="6000" b="1" dirty="0">
                <a:solidFill>
                  <a:srgbClr val="FF0000"/>
                </a:solidFill>
                <a:ea typeface="思源黑體 Bold" panose="020B0800000000000000"/>
              </a:rPr>
              <a:t>你信哪一個</a:t>
            </a:r>
            <a:r>
              <a:rPr lang="en-US" altLang="zh-TW" sz="6000" b="1" dirty="0">
                <a:solidFill>
                  <a:srgbClr val="FF0000"/>
                </a:solidFill>
                <a:ea typeface="思源黑體 Bold" panose="020B0800000000000000"/>
              </a:rPr>
              <a:t>?</a:t>
            </a:r>
          </a:p>
          <a:p>
            <a:pPr algn="ctr"/>
            <a:endParaRPr lang="zh-TW" altLang="en-US" sz="6000" b="1" dirty="0">
              <a:ea typeface="思源黑體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36635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64EE1-B8C3-F310-C98F-10012939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天空, 戶外, 星座, 銀河 的圖片">
            <a:extLst>
              <a:ext uri="{FF2B5EF4-FFF2-40B4-BE49-F238E27FC236}">
                <a16:creationId xmlns:a16="http://schemas.microsoft.com/office/drawing/2014/main" id="{9BF45977-D6C7-C3A3-766D-94497B3C4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9455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8F065AF-6074-6004-1A5C-2748A6131BC2}"/>
              </a:ext>
            </a:extLst>
          </p:cNvPr>
          <p:cNvSpPr txBox="1"/>
          <p:nvPr/>
        </p:nvSpPr>
        <p:spPr>
          <a:xfrm>
            <a:off x="0" y="112576"/>
            <a:ext cx="11594969" cy="142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2">
              <a:lnSpc>
                <a:spcPct val="150000"/>
              </a:lnSpc>
            </a:pPr>
            <a:r>
              <a:rPr lang="zh-TW" altLang="zh-TW" sz="6600" b="1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你是神眼中很重要的「渺小」</a:t>
            </a:r>
            <a:endParaRPr lang="zh-TW" altLang="zh-TW" sz="6600" kern="10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67E6FB3-C968-4F15-63F4-A64EBA4FB2FE}"/>
              </a:ext>
            </a:extLst>
          </p:cNvPr>
          <p:cNvSpPr txBox="1"/>
          <p:nvPr/>
        </p:nvSpPr>
        <p:spPr>
          <a:xfrm>
            <a:off x="609601" y="1654389"/>
            <a:ext cx="106679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人算甚麼，你竟</a:t>
            </a: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顧念他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</a:p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世人算甚麼，你竟</a:t>
            </a: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眷顧他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你相信自己不足有限而自卑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還是相信神給你戴上榮耀尊貴的冠冕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zh-TW" altLang="en-US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5253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2457</TotalTime>
  <Words>752</Words>
  <Application>Microsoft Office PowerPoint</Application>
  <PresentationFormat>寬螢幕</PresentationFormat>
  <Paragraphs>85</Paragraphs>
  <Slides>17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8" baseType="lpstr">
      <vt:lpstr>-apple-system</vt:lpstr>
      <vt:lpstr>Aptos</vt:lpstr>
      <vt:lpstr>Source Han Serif TW SemiBold</vt:lpstr>
      <vt:lpstr>思源黑體 Bold</vt:lpstr>
      <vt:lpstr>微軟正黑體</vt:lpstr>
      <vt:lpstr>新細明體</vt:lpstr>
      <vt:lpstr>標楷體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永和禮拜堂主日歡慶</dc:title>
  <dc:subject/>
  <dc:creator>Microsoft Office User</dc:creator>
  <cp:keywords/>
  <dc:description/>
  <cp:lastModifiedBy>財會同工</cp:lastModifiedBy>
  <cp:revision>184</cp:revision>
  <cp:lastPrinted>2025-01-03T09:18:17Z</cp:lastPrinted>
  <dcterms:created xsi:type="dcterms:W3CDTF">2020-12-06T07:49:50Z</dcterms:created>
  <dcterms:modified xsi:type="dcterms:W3CDTF">2025-01-04T10:47:04Z</dcterms:modified>
  <cp:category/>
</cp:coreProperties>
</file>