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7" r:id="rId2"/>
    <p:sldId id="315" r:id="rId3"/>
    <p:sldId id="313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4" r:id="rId22"/>
  </p:sldIdLst>
  <p:sldSz cx="12192000" cy="6858000"/>
  <p:notesSz cx="9939338" cy="68072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9"/>
    <p:restoredTop sz="94592"/>
  </p:normalViewPr>
  <p:slideViewPr>
    <p:cSldViewPr snapToGrid="0" snapToObjects="1">
      <p:cViewPr varScale="1">
        <p:scale>
          <a:sx n="80" d="100"/>
          <a:sy n="80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3C63-50D7-B144-8C5E-8BC4D349875B}" type="datetimeFigureOut">
              <a:rPr kumimoji="1" lang="zh-TW" altLang="en-US" smtClean="0"/>
              <a:t>2025/1/24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979F-D2D4-2040-A850-D0700FEC5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7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5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2564D9-1CCB-8E4D-9510-CDFAA43EDDF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82149" y="6289012"/>
            <a:ext cx="23608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6" name="圓角化對角線角落矩形 5">
            <a:extLst>
              <a:ext uri="{FF2B5EF4-FFF2-40B4-BE49-F238E27FC236}">
                <a16:creationId xmlns:a16="http://schemas.microsoft.com/office/drawing/2014/main" id="{6E8807FE-93DD-904E-80C1-A89B91B4DC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4C1904-86C4-164D-931D-C9AB495A6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56A2-76FE-C64E-BE44-0D945BDDBA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44050" y="6289012"/>
            <a:ext cx="23989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Patrick </a:t>
            </a:r>
            <a:r>
              <a:rPr lang="en-US" altLang="zh-TW" dirty="0" err="1"/>
              <a:t>Tomasso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A0AA034C-D4C5-7647-933A-9B0D9E6A95A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BC6775-5A08-AC41-BAA3-8C0419E9F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3E0A8F56-AC1C-EC47-8508-5A36C724B1D1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BA3772-965E-4F4C-AC18-C1932596E4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049CBC-24E8-5D48-B8A9-B623D577C60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250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665C7B6B-108F-C34C-A021-0E72A3A0701B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D4AA58-26CD-5B48-B74D-AF861707E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2F7303-DE9D-B941-B487-AE229A6CC8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charlesdeluvio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369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CC05040-9C5B-C346-AA51-7F4F19EA9B6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F33FB3-9F30-3448-9F5E-953C0E1E3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61CD54-633B-C64D-8175-39269FC1DB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Dustin </a:t>
            </a:r>
            <a:r>
              <a:rPr lang="en-US" altLang="zh-TW" dirty="0" err="1"/>
              <a:t>Humes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451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ECCFCF66-779D-C944-B402-9117770EC765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B6DA14-7B75-C24D-A585-058E4CF377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AAA9E2-ABAE-314F-8E3A-73109AAAF2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36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1307388D-F8B1-DD4F-977D-650A3AB9A93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3B79D8-D4B9-FA44-BB9C-7110E5E3E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33AE0-9EF8-4E41-8F8D-E4A978CBCF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72650" y="6289012"/>
            <a:ext cx="21703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Martin Martz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067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對角線角落矩形 4">
            <a:extLst>
              <a:ext uri="{FF2B5EF4-FFF2-40B4-BE49-F238E27FC236}">
                <a16:creationId xmlns:a16="http://schemas.microsoft.com/office/drawing/2014/main" id="{E6424696-9825-8247-B440-83A95F98C22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249595-5902-CE4E-BD1B-31D4C1CC9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1E5D3E-550E-C545-B5CD-6C4FF60E9F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48801" y="6289012"/>
            <a:ext cx="24941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44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99CF3B3D-C0FD-8245-931A-9BB6F4E2576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8EF054-A0C6-0C49-A5E4-EC33CFDEAD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5AB31A-C057-F340-BE59-BF3D01CA77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072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F7F1BF7-BC08-B34F-9E99-40CD00B1B3D2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DAAFB-D864-1542-8E97-434A2BD93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893DC9-B75D-6442-A968-E52E67AD05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25050" y="6289012"/>
            <a:ext cx="20179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Shapelined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442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A7A400F-4CFC-5E4D-98D5-6915427A75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D0091A-7907-6A41-A7E1-D35CBE064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7975C6-4AE6-0747-9258-30BC1390F9C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617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434D62FE-20EF-3D43-9D7C-32DFB3422684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836EE3-757D-9C4F-A595-4E932761D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8EF87-471B-FD45-831F-E788A9D7B5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681029" y="6289012"/>
            <a:ext cx="226193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Scott Webb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08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對角線角落矩形 1">
            <a:extLst>
              <a:ext uri="{FF2B5EF4-FFF2-40B4-BE49-F238E27FC236}">
                <a16:creationId xmlns:a16="http://schemas.microsoft.com/office/drawing/2014/main" id="{F696B124-CA91-B148-86B2-416469000E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B78C8D-8E84-FB45-A146-244EDD888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CFD64-3A08-2C41-8012-08079618BE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Tobias van Schneider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7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FA89FFBF-5569-3945-BAD2-83CB1FEF504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585FA7-8C8D-8B47-A913-0B2D01CF9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FE701-D4E2-BF4B-A8D2-20D73D2E5A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63125" y="6289012"/>
            <a:ext cx="217984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MagicPattern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2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566AA-B10B-8441-BAEA-3012D71B4F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82225" y="6289012"/>
            <a:ext cx="1760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Evie S.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9E5F7CE8-54F6-2345-B70E-F4691469704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F2752D-51DD-A049-A5F3-82B066F8C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5408689-E9AF-E04D-A2E3-B7A0783ADE5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C867CA-343A-4444-8088-9943CF0EA0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CD3489-72F7-0440-AAEB-51A1105C6B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Victoria </a:t>
            </a:r>
            <a:r>
              <a:rPr lang="en-US" altLang="zh-TW" dirty="0" err="1"/>
              <a:t>Strukovskaya</a:t>
            </a:r>
            <a:r>
              <a:rPr lang="en-US" altLang="zh-TW" dirty="0"/>
              <a:t> on </a:t>
            </a:r>
            <a:r>
              <a:rPr lang="en-US" altLang="zh-TW" dirty="0" err="1"/>
              <a:t>Unsplas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7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744C-55D3-754D-9D26-D59C43264B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86901" y="6289012"/>
            <a:ext cx="24560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NordWood</a:t>
            </a:r>
            <a:r>
              <a:rPr lang="en-US" altLang="zh-TW" dirty="0"/>
              <a:t> Themes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1175075E-6E77-5442-B3FF-6D820C995F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C8EF02-15B9-7043-8BFA-EC8B1544B0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37190-09E0-A54D-9939-694A7FE3116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829800" y="6289012"/>
            <a:ext cx="21131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Ivan Lopatin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87108394-36F4-0E47-A263-E78A7FE6AE2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8C307-161E-7242-8898-DF94FC5E0F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11F29-FA31-4745-82F4-824B594F3F5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15500" y="6289012"/>
            <a:ext cx="22274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Nandhu</a:t>
            </a:r>
            <a:r>
              <a:rPr lang="en-US" altLang="zh-TW" dirty="0"/>
              <a:t> Kumar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41A6CC0A-FF5B-A84D-B7E8-35CE1204A503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9FBD46-F819-D944-8E23-0FF771ED5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5EFEA490-F52C-E043-A696-D530F721018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E4DDEF-CB80-6A4D-A16A-E7E7496965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42E2D3-8D0E-564B-8C81-22F7BC88D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77375" y="6289012"/>
            <a:ext cx="246559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72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5EEAF-F41F-0446-90A3-E3CF566489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05999" y="6289012"/>
            <a:ext cx="20369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Billy Huynh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3BB96015-602D-E643-9B1E-A1027E28A6D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FC45CB-8778-7942-83B3-F974BD1BAD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1" r:id="rId3"/>
    <p:sldLayoutId id="2147483658" r:id="rId4"/>
    <p:sldLayoutId id="2147483660" r:id="rId5"/>
    <p:sldLayoutId id="2147483664" r:id="rId6"/>
    <p:sldLayoutId id="2147483666" r:id="rId7"/>
    <p:sldLayoutId id="2147483653" r:id="rId8"/>
    <p:sldLayoutId id="2147483662" r:id="rId9"/>
    <p:sldLayoutId id="2147483659" r:id="rId10"/>
    <p:sldLayoutId id="2147483663" r:id="rId11"/>
    <p:sldLayoutId id="2147483650" r:id="rId12"/>
    <p:sldLayoutId id="2147483669" r:id="rId13"/>
    <p:sldLayoutId id="2147483668" r:id="rId14"/>
    <p:sldLayoutId id="2147483667" r:id="rId15"/>
    <p:sldLayoutId id="2147483657" r:id="rId16"/>
    <p:sldLayoutId id="2147483655" r:id="rId17"/>
    <p:sldLayoutId id="2147483670" r:id="rId18"/>
    <p:sldLayoutId id="2147483651" r:id="rId19"/>
    <p:sldLayoutId id="2147483652" r:id="rId20"/>
    <p:sldLayoutId id="2147483649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C5F44D-3969-63EC-49B6-0CE3825C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E16A8032-62F6-0613-1A38-3BD25D23EBCD}"/>
              </a:ext>
            </a:extLst>
          </p:cNvPr>
          <p:cNvSpPr txBox="1">
            <a:spLocks/>
          </p:cNvSpPr>
          <p:nvPr/>
        </p:nvSpPr>
        <p:spPr>
          <a:xfrm>
            <a:off x="1775790" y="3132246"/>
            <a:ext cx="9982678" cy="5935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給</a:t>
            </a:r>
            <a:endParaRPr kumimoji="1" lang="en-US" altLang="zh-TW" sz="72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r>
              <a:rPr kumimoji="1"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周建中</a:t>
            </a:r>
            <a:endParaRPr lang="zh-TW" altLang="en-US" sz="4800" b="1" dirty="0">
              <a:solidFill>
                <a:schemeClr val="bg1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8D67A76-131B-F487-92F8-56092E118591}"/>
              </a:ext>
            </a:extLst>
          </p:cNvPr>
          <p:cNvSpPr txBox="1">
            <a:spLocks/>
          </p:cNvSpPr>
          <p:nvPr/>
        </p:nvSpPr>
        <p:spPr>
          <a:xfrm>
            <a:off x="7762977" y="6249220"/>
            <a:ext cx="2536648" cy="4051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</a:t>
            </a:r>
            <a:br>
              <a:rPr kumimoji="1" lang="en-US" altLang="zh-TW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</a:br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主日歡慶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43F8A1C-95C5-F7F4-88DC-33AF4574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536" y="5653459"/>
            <a:ext cx="952902" cy="88483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5E00ED6-7952-BAB7-CD35-8DEBB3928B95}"/>
              </a:ext>
            </a:extLst>
          </p:cNvPr>
          <p:cNvSpPr txBox="1"/>
          <p:nvPr/>
        </p:nvSpPr>
        <p:spPr>
          <a:xfrm>
            <a:off x="8052320" y="6249220"/>
            <a:ext cx="382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>
              <a:defRPr/>
            </a:pPr>
            <a:r>
              <a:rPr lang="en-US" altLang="zh-TW" sz="1400" b="0" i="0" dirty="0">
                <a:solidFill>
                  <a:srgbClr val="111111"/>
                </a:solidFill>
                <a:effectLst/>
                <a:highlight>
                  <a:srgbClr val="F1F1F1"/>
                </a:highlight>
                <a:latin typeface="-apple-system"/>
              </a:rPr>
              <a:t>Photo by Adobe AI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9278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</a:rPr>
              <a:t>「塞耳不聽窮人哀求的，他將來呼籲也不蒙應允。」箴言 </a:t>
            </a:r>
            <a:r>
              <a:rPr lang="en-US" altLang="zh-TW" sz="6000" b="1" dirty="0">
                <a:solidFill>
                  <a:srgbClr val="7030A0"/>
                </a:solidFill>
              </a:rPr>
              <a:t>21:13 </a:t>
            </a:r>
          </a:p>
          <a:p>
            <a:r>
              <a:rPr lang="zh-TW" altLang="en-US" sz="6000" b="1" dirty="0">
                <a:solidFill>
                  <a:srgbClr val="7030A0"/>
                </a:solidFill>
              </a:rPr>
              <a:t>「憐憫貧窮的，就是借給耶和華，他的善行，耶和華必償還。」箴言</a:t>
            </a:r>
            <a:r>
              <a:rPr lang="en-US" altLang="zh-TW" sz="6000" b="1" dirty="0">
                <a:solidFill>
                  <a:srgbClr val="7030A0"/>
                </a:solidFill>
              </a:rPr>
              <a:t>19:17</a:t>
            </a:r>
          </a:p>
          <a:p>
            <a:endParaRPr lang="en-US" altLang="zh-TW" sz="5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9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</a:rPr>
              <a:t>聖靈感動你，雖然你沒有辦法完全的幫助他，供應他的全部的需要，給他物質上一點的關懷，你把主的愛流入出去。</a:t>
            </a:r>
            <a:endParaRPr lang="en-US" altLang="zh-TW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9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278296" y="934277"/>
            <a:ext cx="115244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7030A0"/>
                </a:solidFill>
              </a:rPr>
              <a:t>「只是不可忘記行善和捐輸的事，因為這樣的祭是神所喜悅的。」來</a:t>
            </a:r>
            <a:r>
              <a:rPr lang="en-US" altLang="zh-TW" sz="6600" b="1" dirty="0">
                <a:solidFill>
                  <a:srgbClr val="7030A0"/>
                </a:solidFill>
              </a:rPr>
              <a:t>13:16</a:t>
            </a:r>
          </a:p>
        </p:txBody>
      </p:sp>
    </p:spTree>
    <p:extLst>
      <p:ext uri="{BB962C8B-B14F-4D97-AF65-F5344CB8AC3E}">
        <p14:creationId xmlns:p14="http://schemas.microsoft.com/office/powerpoint/2010/main" val="347419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基督徒不可忘記行善和捐輸事，行善和捐輸好像一個祭，舊約是獻牛獻羊，但行善和捐輸是給是顧念到別人的需要，這是神所喜歡的，好像一個祭獻給神，也使人得到幫助</a:t>
            </a:r>
            <a:endParaRPr lang="en-US" altLang="zh-TW" sz="5600" b="1" dirty="0">
              <a:solidFill>
                <a:srgbClr val="7030A0"/>
              </a:solidFill>
            </a:endParaRPr>
          </a:p>
          <a:p>
            <a:r>
              <a:rPr lang="zh-TW" altLang="en-US" sz="5600" b="1" dirty="0">
                <a:solidFill>
                  <a:srgbClr val="7030A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438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7030A0"/>
                </a:solidFill>
              </a:rPr>
              <a:t>二</a:t>
            </a:r>
            <a:r>
              <a:rPr lang="en-US" altLang="zh-TW" sz="6600" b="1" dirty="0">
                <a:solidFill>
                  <a:srgbClr val="7030A0"/>
                </a:solidFill>
              </a:rPr>
              <a:t>.</a:t>
            </a:r>
            <a:r>
              <a:rPr lang="zh-TW" altLang="en-US" sz="6600" b="1" dirty="0">
                <a:solidFill>
                  <a:srgbClr val="7030A0"/>
                </a:solidFill>
              </a:rPr>
              <a:t>給</a:t>
            </a:r>
            <a:r>
              <a:rPr lang="zh-TW" altLang="en-US" sz="6600" b="1">
                <a:solidFill>
                  <a:srgbClr val="7030A0"/>
                </a:solidFill>
              </a:rPr>
              <a:t>是神恩典的</a:t>
            </a:r>
            <a:r>
              <a:rPr lang="zh-TW" altLang="en-US" sz="6600" b="1" dirty="0">
                <a:solidFill>
                  <a:srgbClr val="7030A0"/>
                </a:solidFill>
              </a:rPr>
              <a:t>延續</a:t>
            </a:r>
            <a:endParaRPr lang="en-US" altLang="zh-TW" sz="6600" b="1" dirty="0">
              <a:solidFill>
                <a:srgbClr val="7030A0"/>
              </a:solidFill>
            </a:endParaRPr>
          </a:p>
          <a:p>
            <a:r>
              <a:rPr lang="zh-TW" altLang="en-US" sz="4800" b="1" dirty="0">
                <a:solidFill>
                  <a:srgbClr val="7030A0"/>
                </a:solidFill>
              </a:rPr>
              <a:t>保羅不僅提醒在物質和經濟上給出去，其實還有不同的需要，我們須注意留心的，神也要在人的心靈上去幫助別人，有時神要我們不只是我有的時候才給出去，有時是我們還在困難中，給出去。</a:t>
            </a:r>
          </a:p>
        </p:txBody>
      </p:sp>
    </p:spTree>
    <p:extLst>
      <p:ext uri="{BB962C8B-B14F-4D97-AF65-F5344CB8AC3E}">
        <p14:creationId xmlns:p14="http://schemas.microsoft.com/office/powerpoint/2010/main" val="344345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四福音所記載「五餅二魚」的神蹟可</a:t>
            </a:r>
            <a:r>
              <a:rPr lang="en-US" altLang="zh-TW" sz="5600" b="1" dirty="0">
                <a:solidFill>
                  <a:srgbClr val="7030A0"/>
                </a:solidFill>
              </a:rPr>
              <a:t>6</a:t>
            </a:r>
            <a:r>
              <a:rPr lang="zh-TW" altLang="en-US" sz="5600" b="1" dirty="0">
                <a:solidFill>
                  <a:srgbClr val="7030A0"/>
                </a:solidFill>
              </a:rPr>
              <a:t>：</a:t>
            </a:r>
            <a:r>
              <a:rPr lang="en-US" altLang="zh-TW" sz="5600" b="1">
                <a:solidFill>
                  <a:srgbClr val="7030A0"/>
                </a:solidFill>
              </a:rPr>
              <a:t>37-44</a:t>
            </a:r>
            <a:endParaRPr lang="en-US" altLang="zh-TW" sz="5600" b="1" dirty="0">
              <a:solidFill>
                <a:srgbClr val="7030A0"/>
              </a:solidFill>
            </a:endParaRPr>
          </a:p>
          <a:p>
            <a:endParaRPr lang="zh-TW" altLang="en-US" sz="5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3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566530" y="733246"/>
            <a:ext cx="1102249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7030A0"/>
                </a:solidFill>
              </a:rPr>
              <a:t>五餅二魚神蹟就發生了，不在乎我們有多少而是把他交給主，主耶穌就餵飽所有在場的人，如果你在場的話，你一定會驚嘆耶穌的作為，弟兄姐妹我們要覺得我們夠了才能「給」，有時神使用我們的不足，透過你我去幫助人，扶持人</a:t>
            </a:r>
            <a:endParaRPr lang="en-US" altLang="zh-TW" sz="5000" b="1" dirty="0">
              <a:solidFill>
                <a:srgbClr val="7030A0"/>
              </a:solidFill>
            </a:endParaRPr>
          </a:p>
          <a:p>
            <a:r>
              <a:rPr lang="zh-TW" altLang="en-US" sz="5000" b="1" dirty="0">
                <a:solidFill>
                  <a:srgbClr val="7030A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05981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451112" y="-292700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606287" y="427383"/>
            <a:ext cx="108535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我們是不足的，但我們把他交給神的時候，你就會經歷神的作為，我們也去扶持幫助關懷心靈有需要的弟兄姊妹，有時你正在難處中，弟兄姊妹找你來幫助他，你是否願意成為他們的扶持者？</a:t>
            </a:r>
          </a:p>
        </p:txBody>
      </p:sp>
    </p:spTree>
    <p:extLst>
      <p:ext uri="{BB962C8B-B14F-4D97-AF65-F5344CB8AC3E}">
        <p14:creationId xmlns:p14="http://schemas.microsoft.com/office/powerpoint/2010/main" val="425809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三</a:t>
            </a:r>
            <a:r>
              <a:rPr lang="en-US" altLang="zh-TW" sz="5600" b="1" dirty="0">
                <a:solidFill>
                  <a:srgbClr val="7030A0"/>
                </a:solidFill>
              </a:rPr>
              <a:t>.</a:t>
            </a:r>
            <a:r>
              <a:rPr lang="zh-TW" altLang="en-US" sz="5600" b="1" dirty="0">
                <a:solidFill>
                  <a:srgbClr val="7030A0"/>
                </a:solidFill>
              </a:rPr>
              <a:t>「給」是顯明神福音的大能</a:t>
            </a:r>
            <a:endParaRPr lang="en-US" altLang="zh-TW" sz="5600" b="1" dirty="0">
              <a:solidFill>
                <a:srgbClr val="7030A0"/>
              </a:solidFill>
            </a:endParaRPr>
          </a:p>
          <a:p>
            <a:r>
              <a:rPr lang="zh-TW" altLang="en-US" sz="5600" b="1" dirty="0">
                <a:solidFill>
                  <a:srgbClr val="7030A0"/>
                </a:solidFill>
              </a:rPr>
              <a:t>因為世人都犯了罪，虧缺了神的榮耀，如今卻蒙神的恩典，因基督耶穌的救贖，就白白地稱義。（羅馬書</a:t>
            </a:r>
            <a:r>
              <a:rPr lang="en-US" altLang="zh-TW" sz="5600" b="1" dirty="0">
                <a:solidFill>
                  <a:srgbClr val="7030A0"/>
                </a:solidFill>
              </a:rPr>
              <a:t>3:23-24</a:t>
            </a:r>
            <a:r>
              <a:rPr lang="zh-TW" altLang="en-US" sz="5600" b="1" dirty="0">
                <a:solidFill>
                  <a:srgbClr val="7030A0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92022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這段經文告訴我們兩件事：　 </a:t>
            </a:r>
          </a:p>
          <a:p>
            <a:r>
              <a:rPr lang="zh-TW" altLang="en-US" sz="5600" b="1" dirty="0">
                <a:solidFill>
                  <a:srgbClr val="7030A0"/>
                </a:solidFill>
              </a:rPr>
              <a:t>第一</a:t>
            </a:r>
            <a:r>
              <a:rPr lang="en-US" altLang="zh-TW" sz="5600" b="1" dirty="0">
                <a:solidFill>
                  <a:srgbClr val="7030A0"/>
                </a:solidFill>
              </a:rPr>
              <a:t>.</a:t>
            </a:r>
            <a:r>
              <a:rPr lang="zh-TW" altLang="en-US" sz="5600" b="1" dirty="0">
                <a:solidFill>
                  <a:srgbClr val="7030A0"/>
                </a:solidFill>
              </a:rPr>
              <a:t>人虧缺了神的榮耀</a:t>
            </a:r>
            <a:endParaRPr lang="en-US" altLang="zh-TW" sz="5600" b="1" dirty="0">
              <a:solidFill>
                <a:srgbClr val="7030A0"/>
              </a:solidFill>
            </a:endParaRPr>
          </a:p>
          <a:p>
            <a:r>
              <a:rPr lang="zh-TW" altLang="en-US" sz="5600" b="1" dirty="0">
                <a:solidFill>
                  <a:srgbClr val="7030A0"/>
                </a:solidFill>
              </a:rPr>
              <a:t>第二</a:t>
            </a:r>
            <a:r>
              <a:rPr lang="en-US" altLang="zh-TW" sz="5600" b="1" dirty="0">
                <a:solidFill>
                  <a:srgbClr val="7030A0"/>
                </a:solidFill>
              </a:rPr>
              <a:t>.</a:t>
            </a:r>
            <a:r>
              <a:rPr lang="zh-TW" altLang="en-US" sz="5600" b="1" dirty="0">
                <a:solidFill>
                  <a:srgbClr val="7030A0"/>
                </a:solidFill>
              </a:rPr>
              <a:t>耶穌基督的救贖</a:t>
            </a:r>
          </a:p>
        </p:txBody>
      </p:sp>
    </p:spTree>
    <p:extLst>
      <p:ext uri="{BB962C8B-B14F-4D97-AF65-F5344CB8AC3E}">
        <p14:creationId xmlns:p14="http://schemas.microsoft.com/office/powerpoint/2010/main" val="269622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208722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     信息：給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96957" y="1132052"/>
            <a:ext cx="98894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800" b="1" dirty="0">
                <a:solidFill>
                  <a:srgbClr val="7030A0"/>
                </a:solidFill>
              </a:rPr>
              <a:t>給的意義：</a:t>
            </a:r>
            <a:endParaRPr lang="en-US" altLang="zh-TW" sz="5800" b="1" dirty="0">
              <a:solidFill>
                <a:srgbClr val="7030A0"/>
              </a:solidFill>
            </a:endParaRPr>
          </a:p>
          <a:p>
            <a:r>
              <a:rPr lang="en-US" altLang="zh-TW" sz="5800" b="1" dirty="0">
                <a:solidFill>
                  <a:srgbClr val="7030A0"/>
                </a:solidFill>
              </a:rPr>
              <a:t>1.</a:t>
            </a:r>
            <a:r>
              <a:rPr lang="zh-TW" altLang="en-US" sz="5800" b="1" dirty="0">
                <a:solidFill>
                  <a:srgbClr val="7030A0"/>
                </a:solidFill>
              </a:rPr>
              <a:t>願意吃虧，甘心樂意</a:t>
            </a:r>
            <a:endParaRPr lang="en-US" altLang="zh-TW" sz="5800" b="1" dirty="0">
              <a:solidFill>
                <a:srgbClr val="7030A0"/>
              </a:solidFill>
            </a:endParaRPr>
          </a:p>
          <a:p>
            <a:r>
              <a:rPr lang="en-US" altLang="zh-TW" sz="5800" b="1" dirty="0">
                <a:solidFill>
                  <a:srgbClr val="7030A0"/>
                </a:solidFill>
              </a:rPr>
              <a:t>2.</a:t>
            </a:r>
            <a:r>
              <a:rPr lang="zh-TW" altLang="en-US" sz="5800" b="1" dirty="0">
                <a:solidFill>
                  <a:srgbClr val="7030A0"/>
                </a:solidFill>
              </a:rPr>
              <a:t>願意捨去，無私奉獻</a:t>
            </a:r>
            <a:endParaRPr lang="en-US" altLang="zh-TW" sz="5800" b="1" dirty="0">
              <a:solidFill>
                <a:srgbClr val="7030A0"/>
              </a:solidFill>
            </a:endParaRPr>
          </a:p>
          <a:p>
            <a:r>
              <a:rPr lang="en-US" altLang="zh-TW" sz="5800" b="1" dirty="0">
                <a:solidFill>
                  <a:srgbClr val="7030A0"/>
                </a:solidFill>
              </a:rPr>
              <a:t>3.</a:t>
            </a:r>
            <a:r>
              <a:rPr lang="zh-TW" altLang="en-US" sz="5800" b="1" dirty="0">
                <a:solidFill>
                  <a:srgbClr val="7030A0"/>
                </a:solidFill>
              </a:rPr>
              <a:t>願意慷慨，樂意分享</a:t>
            </a:r>
            <a:endParaRPr lang="en-US" altLang="zh-TW" sz="5800" b="1" dirty="0">
              <a:solidFill>
                <a:srgbClr val="7030A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5530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665922" y="387627"/>
            <a:ext cx="107938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當神給我們這麼大的恩典，我們怎麼不去傳揚呢？我們就是耶穌的見證，教會要顯出神的福音的大能，成為神的見證人，讓世人看見神是又真又活的。</a:t>
            </a:r>
          </a:p>
        </p:txBody>
      </p:sp>
    </p:spTree>
    <p:extLst>
      <p:ext uri="{BB962C8B-B14F-4D97-AF65-F5344CB8AC3E}">
        <p14:creationId xmlns:p14="http://schemas.microsoft.com/office/powerpoint/2010/main" val="168388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337931" y="168965"/>
            <a:ext cx="111119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b="1" dirty="0">
                <a:solidFill>
                  <a:srgbClr val="7030A0"/>
                </a:solidFill>
              </a:rPr>
              <a:t>讓我們越給越多，越給越豐盛，讓神的愛，流通在你我身上，實踐彼此相愛的真理，讓教會走出去，建立無牆教會），你我就是教會，活出基督豐富，讓社會更有愛，基督徒更有影響力，在你的職場成為宣教士。</a:t>
            </a:r>
          </a:p>
        </p:txBody>
      </p:sp>
    </p:spTree>
    <p:extLst>
      <p:ext uri="{BB962C8B-B14F-4D97-AF65-F5344CB8AC3E}">
        <p14:creationId xmlns:p14="http://schemas.microsoft.com/office/powerpoint/2010/main" val="145260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1341783" y="1013791"/>
            <a:ext cx="89253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</a:rPr>
              <a:t>我凡事給你們作榜樣，叫你們知道應當這樣勞苦，扶助軟弱的人，又當記念主耶穌的話，說：</a:t>
            </a:r>
            <a:r>
              <a:rPr lang="en-US" altLang="zh-TW" sz="6000" b="1" dirty="0">
                <a:solidFill>
                  <a:srgbClr val="7030A0"/>
                </a:solidFill>
              </a:rPr>
              <a:t>『</a:t>
            </a:r>
            <a:r>
              <a:rPr lang="zh-TW" altLang="en-US" sz="6000" b="1" dirty="0">
                <a:solidFill>
                  <a:srgbClr val="7030A0"/>
                </a:solidFill>
              </a:rPr>
              <a:t>施比受更為有福。</a:t>
            </a:r>
            <a:r>
              <a:rPr lang="en-US" altLang="zh-TW" sz="6000" b="1" dirty="0">
                <a:solidFill>
                  <a:srgbClr val="7030A0"/>
                </a:solidFill>
              </a:rPr>
              <a:t>』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1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 dirty="0">
                <a:solidFill>
                  <a:srgbClr val="7030A0"/>
                </a:solidFill>
              </a:rPr>
              <a:t>『</a:t>
            </a:r>
            <a:r>
              <a:rPr lang="zh-TW" altLang="en-US" sz="5000" b="1" dirty="0">
                <a:solidFill>
                  <a:srgbClr val="7030A0"/>
                </a:solidFill>
              </a:rPr>
              <a:t>施比受更為有福。</a:t>
            </a:r>
            <a:r>
              <a:rPr lang="en-US" altLang="zh-TW" sz="5000" b="1" dirty="0">
                <a:solidFill>
                  <a:srgbClr val="7030A0"/>
                </a:solidFill>
              </a:rPr>
              <a:t>』</a:t>
            </a:r>
          </a:p>
          <a:p>
            <a:r>
              <a:rPr lang="zh-TW" altLang="en-US" sz="5000" b="1" dirty="0">
                <a:solidFill>
                  <a:srgbClr val="7030A0"/>
                </a:solidFill>
              </a:rPr>
              <a:t>施就是「給」，我們成為基督徒，領受神的恩典，信主愈久愈多得著，腓立比書說：「恩上加恩」，我們是有福的，我們有神的同在、平安、喜樂、慈愛、豐富、苦難、軟弱、盼望。</a:t>
            </a:r>
          </a:p>
        </p:txBody>
      </p:sp>
    </p:spTree>
    <p:extLst>
      <p:ext uri="{BB962C8B-B14F-4D97-AF65-F5344CB8AC3E}">
        <p14:creationId xmlns:p14="http://schemas.microsoft.com/office/powerpoint/2010/main" val="15123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6600" b="1" dirty="0">
              <a:solidFill>
                <a:srgbClr val="7030A0"/>
              </a:solidFill>
            </a:endParaRPr>
          </a:p>
          <a:p>
            <a:r>
              <a:rPr lang="zh-TW" altLang="en-US" sz="6600" b="1" dirty="0">
                <a:solidFill>
                  <a:srgbClr val="7030A0"/>
                </a:solidFill>
              </a:rPr>
              <a:t>「給」出去比領受到的更為有福，而且福上加福。</a:t>
            </a:r>
          </a:p>
        </p:txBody>
      </p:sp>
    </p:spTree>
    <p:extLst>
      <p:ext uri="{BB962C8B-B14F-4D97-AF65-F5344CB8AC3E}">
        <p14:creationId xmlns:p14="http://schemas.microsoft.com/office/powerpoint/2010/main" val="133690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7030A0"/>
                </a:solidFill>
              </a:rPr>
              <a:t>一</a:t>
            </a:r>
            <a:r>
              <a:rPr lang="en-US" altLang="zh-TW" sz="5000" b="1" dirty="0">
                <a:solidFill>
                  <a:srgbClr val="7030A0"/>
                </a:solidFill>
              </a:rPr>
              <a:t>.</a:t>
            </a:r>
            <a:r>
              <a:rPr lang="zh-TW" altLang="en-US" sz="5000" b="1" dirty="0">
                <a:solidFill>
                  <a:srgbClr val="7030A0"/>
                </a:solidFill>
              </a:rPr>
              <a:t>「給」是顧念有需要的人</a:t>
            </a:r>
            <a:endParaRPr lang="en-US" altLang="zh-TW" sz="5000" b="1" dirty="0">
              <a:solidFill>
                <a:srgbClr val="7030A0"/>
              </a:solidFill>
            </a:endParaRPr>
          </a:p>
          <a:p>
            <a:r>
              <a:rPr lang="zh-TW" altLang="en-US" sz="5000" b="1" dirty="0">
                <a:solidFill>
                  <a:srgbClr val="7030A0"/>
                </a:solidFill>
              </a:rPr>
              <a:t>保羅是我們好的榜樣，他兩隻手作工，不僅供應自己需要，可以去傳道，他同時供給同工們的需要。</a:t>
            </a:r>
            <a:endParaRPr lang="en-US" altLang="zh-TW" sz="5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44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7030A0"/>
                </a:solidFill>
              </a:rPr>
              <a:t>當一個貧困的肢體來到我們的當中，我們不是祝福他願他吃得好穿的暖，然後就叫他平平安安的去吧！不！我們要扶著軟弱的，有一些弟兄姊妹在難處當中，我們要去扶持軟弱的人，讓他們經歷神的恩典。</a:t>
            </a:r>
            <a:endParaRPr lang="en-US" altLang="zh-TW" sz="5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4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</a:rPr>
              <a:t>「你們要給人，就必有給你們的，並且用十足的升斗，連搖帶按，上尖下流地倒在你們懷裏；因為你們用甚麼量器量給人，也必用甚麼量器量給你們。」路</a:t>
            </a:r>
            <a:r>
              <a:rPr lang="en-US" altLang="zh-TW" sz="6000" b="1" dirty="0">
                <a:solidFill>
                  <a:srgbClr val="7030A0"/>
                </a:solidFill>
              </a:rPr>
              <a:t>6:38</a:t>
            </a:r>
          </a:p>
        </p:txBody>
      </p:sp>
    </p:spTree>
    <p:extLst>
      <p:ext uri="{BB962C8B-B14F-4D97-AF65-F5344CB8AC3E}">
        <p14:creationId xmlns:p14="http://schemas.microsoft.com/office/powerpoint/2010/main" val="407022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FD064F-7079-4D44-AE41-D55E7B70A5C6}"/>
              </a:ext>
            </a:extLst>
          </p:cNvPr>
          <p:cNvSpPr txBox="1"/>
          <p:nvPr/>
        </p:nvSpPr>
        <p:spPr>
          <a:xfrm>
            <a:off x="1550504" y="168965"/>
            <a:ext cx="921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               使徒行傳</a:t>
            </a:r>
            <a:r>
              <a:rPr lang="en-US" altLang="zh-TW" sz="5400" b="1" dirty="0">
                <a:solidFill>
                  <a:srgbClr val="FF0000"/>
                </a:solidFill>
              </a:rPr>
              <a:t>20</a:t>
            </a:r>
            <a:r>
              <a:rPr lang="zh-TW" altLang="en-US" sz="5400" b="1" dirty="0">
                <a:solidFill>
                  <a:srgbClr val="FF0000"/>
                </a:solidFill>
              </a:rPr>
              <a:t>：</a:t>
            </a:r>
            <a:r>
              <a:rPr lang="en-US" altLang="zh-TW" sz="5400" b="1" dirty="0">
                <a:solidFill>
                  <a:srgbClr val="FF0000"/>
                </a:solidFill>
              </a:rPr>
              <a:t>35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6E1334-112F-4E81-996B-9C26C4C41075}"/>
              </a:ext>
            </a:extLst>
          </p:cNvPr>
          <p:cNvSpPr txBox="1"/>
          <p:nvPr/>
        </p:nvSpPr>
        <p:spPr>
          <a:xfrm>
            <a:off x="437322" y="1013791"/>
            <a:ext cx="110224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</a:rPr>
              <a:t>我們原來的盼望是神多給我們，要多「得」，但屬天的原則是「你先給人，神就給你。」要先「給」，一個吝嗇的人，他很難給，他很貧窮。</a:t>
            </a:r>
            <a:endParaRPr lang="en-US" altLang="zh-TW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52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4577</TotalTime>
  <Words>1028</Words>
  <Application>Microsoft Office PowerPoint</Application>
  <PresentationFormat>寬螢幕</PresentationFormat>
  <Paragraphs>57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-apple-system</vt:lpstr>
      <vt:lpstr>Aptos</vt:lpstr>
      <vt:lpstr>Source Han Serif TW SemiBold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永和禮拜堂主日歡慶</dc:title>
  <dc:subject/>
  <dc:creator>Microsoft Office User</dc:creator>
  <cp:keywords/>
  <dc:description/>
  <cp:lastModifiedBy>財會同工</cp:lastModifiedBy>
  <cp:revision>173</cp:revision>
  <cp:lastPrinted>2025-01-24T01:33:03Z</cp:lastPrinted>
  <dcterms:created xsi:type="dcterms:W3CDTF">2020-12-06T07:49:50Z</dcterms:created>
  <dcterms:modified xsi:type="dcterms:W3CDTF">2025-01-24T09:19:54Z</dcterms:modified>
  <cp:category/>
</cp:coreProperties>
</file>